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8" r:id="rId3"/>
    <p:sldId id="259" r:id="rId4"/>
    <p:sldId id="260" r:id="rId5"/>
    <p:sldId id="261" r:id="rId6"/>
    <p:sldId id="262" r:id="rId7"/>
    <p:sldId id="263" r:id="rId8"/>
    <p:sldId id="264" r:id="rId9"/>
    <p:sldId id="265" r:id="rId10"/>
    <p:sldId id="266" r:id="rId11"/>
    <p:sldId id="306" r:id="rId12"/>
    <p:sldId id="296" r:id="rId13"/>
    <p:sldId id="267" r:id="rId14"/>
    <p:sldId id="268" r:id="rId15"/>
    <p:sldId id="269" r:id="rId16"/>
    <p:sldId id="270" r:id="rId17"/>
    <p:sldId id="299" r:id="rId18"/>
    <p:sldId id="271" r:id="rId19"/>
    <p:sldId id="312" r:id="rId20"/>
    <p:sldId id="308" r:id="rId21"/>
    <p:sldId id="309" r:id="rId22"/>
    <p:sldId id="314" r:id="rId23"/>
    <p:sldId id="310" r:id="rId24"/>
    <p:sldId id="311" r:id="rId25"/>
    <p:sldId id="272" r:id="rId26"/>
    <p:sldId id="273" r:id="rId27"/>
    <p:sldId id="307" r:id="rId28"/>
    <p:sldId id="274" r:id="rId29"/>
    <p:sldId id="275" r:id="rId30"/>
    <p:sldId id="276" r:id="rId31"/>
    <p:sldId id="277" r:id="rId32"/>
    <p:sldId id="302" r:id="rId33"/>
    <p:sldId id="278" r:id="rId34"/>
    <p:sldId id="279" r:id="rId35"/>
    <p:sldId id="280" r:id="rId36"/>
    <p:sldId id="304" r:id="rId37"/>
    <p:sldId id="281" r:id="rId38"/>
    <p:sldId id="282" r:id="rId39"/>
    <p:sldId id="283" r:id="rId40"/>
    <p:sldId id="284" r:id="rId41"/>
    <p:sldId id="303" r:id="rId42"/>
    <p:sldId id="285" r:id="rId43"/>
    <p:sldId id="286" r:id="rId44"/>
    <p:sldId id="300" r:id="rId45"/>
    <p:sldId id="301" r:id="rId46"/>
    <p:sldId id="305" r:id="rId47"/>
    <p:sldId id="289" r:id="rId48"/>
    <p:sldId id="290" r:id="rId49"/>
    <p:sldId id="291" r:id="rId50"/>
    <p:sldId id="292" r:id="rId51"/>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1" autoAdjust="0"/>
    <p:restoredTop sz="82979" autoAdjust="0"/>
  </p:normalViewPr>
  <p:slideViewPr>
    <p:cSldViewPr>
      <p:cViewPr varScale="1">
        <p:scale>
          <a:sx n="87" d="100"/>
          <a:sy n="87" d="100"/>
        </p:scale>
        <p:origin x="774" y="90"/>
      </p:cViewPr>
      <p:guideLst>
        <p:guide orient="horz" pos="1800"/>
        <p:guide pos="2880"/>
      </p:guideLst>
    </p:cSldViewPr>
  </p:slideViewPr>
  <p:outlineViewPr>
    <p:cViewPr>
      <p:scale>
        <a:sx n="33" d="100"/>
        <a:sy n="33" d="100"/>
      </p:scale>
      <p:origin x="0" y="24102"/>
    </p:cViewPr>
  </p:outlineViewPr>
  <p:notesTextViewPr>
    <p:cViewPr>
      <p:scale>
        <a:sx n="100" d="100"/>
        <a:sy n="100" d="100"/>
      </p:scale>
      <p:origin x="0" y="0"/>
    </p:cViewPr>
  </p:notesTextViewPr>
  <p:sorterViewPr>
    <p:cViewPr>
      <p:scale>
        <a:sx n="100" d="100"/>
        <a:sy n="100" d="100"/>
      </p:scale>
      <p:origin x="0" y="-1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DE118D-1E65-49C2-BC64-FD752CA0D258}" type="datetimeFigureOut">
              <a:rPr lang="en-US"/>
              <a:pPr>
                <a:defRPr/>
              </a:pPr>
              <a:t>9/10/2025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0F4021-697B-435F-AB67-E79E7F5FDE8D}" type="slidenum">
              <a:rPr lang="en-US"/>
              <a:pPr>
                <a:defRPr/>
              </a:pPr>
              <a:t>‹#›</a:t>
            </a:fld>
            <a:endParaRPr lang="en-US"/>
          </a:p>
        </p:txBody>
      </p:sp>
    </p:spTree>
    <p:extLst>
      <p:ext uri="{BB962C8B-B14F-4D97-AF65-F5344CB8AC3E}">
        <p14:creationId xmlns:p14="http://schemas.microsoft.com/office/powerpoint/2010/main" val="125751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7009" eaLnBrk="0" hangingPunct="0">
              <a:spcBef>
                <a:spcPct val="30000"/>
              </a:spcBef>
              <a:defRPr sz="1100">
                <a:solidFill>
                  <a:schemeClr val="tx1"/>
                </a:solidFill>
                <a:latin typeface="Times New Roman" pitchFamily="18" charset="0"/>
              </a:defRPr>
            </a:lvl1pPr>
            <a:lvl2pPr marL="702756" indent="-270291" algn="l" defTabSz="937009" eaLnBrk="0" hangingPunct="0">
              <a:spcBef>
                <a:spcPct val="30000"/>
              </a:spcBef>
              <a:defRPr sz="1100">
                <a:solidFill>
                  <a:schemeClr val="tx1"/>
                </a:solidFill>
                <a:latin typeface="Times New Roman" pitchFamily="18" charset="0"/>
              </a:defRPr>
            </a:lvl2pPr>
            <a:lvl3pPr marL="1081164" indent="-216233" algn="l" defTabSz="937009" eaLnBrk="0" hangingPunct="0">
              <a:spcBef>
                <a:spcPct val="30000"/>
              </a:spcBef>
              <a:defRPr sz="1100">
                <a:solidFill>
                  <a:schemeClr val="tx1"/>
                </a:solidFill>
                <a:latin typeface="Times New Roman" pitchFamily="18" charset="0"/>
              </a:defRPr>
            </a:lvl3pPr>
            <a:lvl4pPr marL="1513629" indent="-216233" algn="l" defTabSz="937009" eaLnBrk="0" hangingPunct="0">
              <a:spcBef>
                <a:spcPct val="30000"/>
              </a:spcBef>
              <a:defRPr sz="1100">
                <a:solidFill>
                  <a:schemeClr val="tx1"/>
                </a:solidFill>
                <a:latin typeface="Times New Roman" pitchFamily="18" charset="0"/>
              </a:defRPr>
            </a:lvl4pPr>
            <a:lvl5pPr marL="1946095" indent="-216233" algn="l"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algn="r" eaLnBrk="1" hangingPunct="1">
              <a:spcBef>
                <a:spcPct val="0"/>
              </a:spcBef>
            </a:pPr>
            <a:fld id="{A1C1A1E4-9D30-4473-AC6E-1076D4B47CC1}" type="slidenum">
              <a:rPr lang="en-US" altLang="da-DK" sz="1200"/>
              <a:pPr algn="r" eaLnBrk="1" hangingPunct="1">
                <a:spcBef>
                  <a:spcPct val="0"/>
                </a:spcBef>
              </a:pPr>
              <a:t>2</a:t>
            </a:fld>
            <a:endParaRPr lang="en-US" altLang="da-DK" sz="1200"/>
          </a:p>
        </p:txBody>
      </p:sp>
      <p:sp>
        <p:nvSpPr>
          <p:cNvPr id="41987" name="Rectangle 2"/>
          <p:cNvSpPr>
            <a:spLocks noGrp="1" noRot="1" noChangeAspect="1" noChangeArrowheads="1" noTextEdit="1"/>
          </p:cNvSpPr>
          <p:nvPr>
            <p:ph type="sldImg"/>
          </p:nvPr>
        </p:nvSpPr>
        <p:spPr>
          <a:xfrm>
            <a:off x="687388" y="685800"/>
            <a:ext cx="5483225" cy="3427413"/>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687388" y="685800"/>
            <a:ext cx="5483225" cy="3427413"/>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t>Mars Climate orbiter: two subsystems communicating, one using metric and one using non-metric. Crashing cost $125 mio dollars.</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7009" eaLnBrk="0" hangingPunct="0">
              <a:spcBef>
                <a:spcPct val="30000"/>
              </a:spcBef>
              <a:defRPr sz="1100">
                <a:solidFill>
                  <a:schemeClr val="tx1"/>
                </a:solidFill>
                <a:latin typeface="Times New Roman" pitchFamily="18" charset="0"/>
              </a:defRPr>
            </a:lvl1pPr>
            <a:lvl2pPr marL="702756" indent="-270291" algn="l" defTabSz="937009" eaLnBrk="0" hangingPunct="0">
              <a:spcBef>
                <a:spcPct val="30000"/>
              </a:spcBef>
              <a:defRPr sz="1100">
                <a:solidFill>
                  <a:schemeClr val="tx1"/>
                </a:solidFill>
                <a:latin typeface="Times New Roman" pitchFamily="18" charset="0"/>
              </a:defRPr>
            </a:lvl2pPr>
            <a:lvl3pPr marL="1081164" indent="-216233" algn="l" defTabSz="937009" eaLnBrk="0" hangingPunct="0">
              <a:spcBef>
                <a:spcPct val="30000"/>
              </a:spcBef>
              <a:defRPr sz="1100">
                <a:solidFill>
                  <a:schemeClr val="tx1"/>
                </a:solidFill>
                <a:latin typeface="Times New Roman" pitchFamily="18" charset="0"/>
              </a:defRPr>
            </a:lvl3pPr>
            <a:lvl4pPr marL="1513629" indent="-216233" algn="l" defTabSz="937009" eaLnBrk="0" hangingPunct="0">
              <a:spcBef>
                <a:spcPct val="30000"/>
              </a:spcBef>
              <a:defRPr sz="1100">
                <a:solidFill>
                  <a:schemeClr val="tx1"/>
                </a:solidFill>
                <a:latin typeface="Times New Roman" pitchFamily="18" charset="0"/>
              </a:defRPr>
            </a:lvl4pPr>
            <a:lvl5pPr marL="1946095" indent="-216233" algn="l"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algn="r" eaLnBrk="1" hangingPunct="1">
              <a:spcBef>
                <a:spcPct val="0"/>
              </a:spcBef>
            </a:pPr>
            <a:fld id="{577A1F15-D192-4642-957B-D6121EE91502}" type="slidenum">
              <a:rPr lang="en-US" altLang="da-DK" sz="1200"/>
              <a:pPr algn="r" eaLnBrk="1" hangingPunct="1">
                <a:spcBef>
                  <a:spcPct val="0"/>
                </a:spcBef>
              </a:pPr>
              <a:t>34</a:t>
            </a:fld>
            <a:endParaRPr lang="en-US" altLang="da-DK"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687388" y="685800"/>
            <a:ext cx="5483225" cy="3427413"/>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a:t>Regarding C: In a project I did I changed the persistence structure from reading/writing flat files into internal datastructures to using a light-weight SQL database. After the refactoring there were several methods left from the interface that was geared at sequential reading the data into memory that was now of little use.</a:t>
            </a:r>
            <a:endParaRPr lang="en-US" altLang="da-DK"/>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7009" eaLnBrk="0" hangingPunct="0">
              <a:spcBef>
                <a:spcPct val="30000"/>
              </a:spcBef>
              <a:defRPr sz="1100">
                <a:solidFill>
                  <a:schemeClr val="tx1"/>
                </a:solidFill>
                <a:latin typeface="Times New Roman" pitchFamily="18" charset="0"/>
              </a:defRPr>
            </a:lvl1pPr>
            <a:lvl2pPr marL="702756" indent="-270291" algn="l" defTabSz="937009" eaLnBrk="0" hangingPunct="0">
              <a:spcBef>
                <a:spcPct val="30000"/>
              </a:spcBef>
              <a:defRPr sz="1100">
                <a:solidFill>
                  <a:schemeClr val="tx1"/>
                </a:solidFill>
                <a:latin typeface="Times New Roman" pitchFamily="18" charset="0"/>
              </a:defRPr>
            </a:lvl2pPr>
            <a:lvl3pPr marL="1081164" indent="-216233" algn="l" defTabSz="937009" eaLnBrk="0" hangingPunct="0">
              <a:spcBef>
                <a:spcPct val="30000"/>
              </a:spcBef>
              <a:defRPr sz="1100">
                <a:solidFill>
                  <a:schemeClr val="tx1"/>
                </a:solidFill>
                <a:latin typeface="Times New Roman" pitchFamily="18" charset="0"/>
              </a:defRPr>
            </a:lvl3pPr>
            <a:lvl4pPr marL="1513629" indent="-216233" algn="l" defTabSz="937009" eaLnBrk="0" hangingPunct="0">
              <a:spcBef>
                <a:spcPct val="30000"/>
              </a:spcBef>
              <a:defRPr sz="1100">
                <a:solidFill>
                  <a:schemeClr val="tx1"/>
                </a:solidFill>
                <a:latin typeface="Times New Roman" pitchFamily="18" charset="0"/>
              </a:defRPr>
            </a:lvl4pPr>
            <a:lvl5pPr marL="1946095" indent="-216233" algn="l"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algn="r" eaLnBrk="1" hangingPunct="1">
              <a:spcBef>
                <a:spcPct val="0"/>
              </a:spcBef>
            </a:pPr>
            <a:fld id="{99B78E2C-3677-4181-813E-0320CCBC132A}" type="slidenum">
              <a:rPr lang="en-US" altLang="da-DK" sz="1200"/>
              <a:pPr algn="r" eaLnBrk="1" hangingPunct="1">
                <a:spcBef>
                  <a:spcPct val="0"/>
                </a:spcBef>
              </a:pPr>
              <a:t>49</a:t>
            </a:fld>
            <a:endParaRPr lang="en-US" altLang="da-DK"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687388" y="685800"/>
            <a:ext cx="5483225" cy="3427413"/>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a-DK"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7009" eaLnBrk="0" hangingPunct="0">
              <a:spcBef>
                <a:spcPct val="30000"/>
              </a:spcBef>
              <a:defRPr sz="1100">
                <a:solidFill>
                  <a:schemeClr val="tx1"/>
                </a:solidFill>
                <a:latin typeface="Times New Roman" pitchFamily="18" charset="0"/>
              </a:defRPr>
            </a:lvl1pPr>
            <a:lvl2pPr marL="702756" indent="-270291" algn="l" defTabSz="937009" eaLnBrk="0" hangingPunct="0">
              <a:spcBef>
                <a:spcPct val="30000"/>
              </a:spcBef>
              <a:defRPr sz="1100">
                <a:solidFill>
                  <a:schemeClr val="tx1"/>
                </a:solidFill>
                <a:latin typeface="Times New Roman" pitchFamily="18" charset="0"/>
              </a:defRPr>
            </a:lvl2pPr>
            <a:lvl3pPr marL="1081164" indent="-216233" algn="l" defTabSz="937009" eaLnBrk="0" hangingPunct="0">
              <a:spcBef>
                <a:spcPct val="30000"/>
              </a:spcBef>
              <a:defRPr sz="1100">
                <a:solidFill>
                  <a:schemeClr val="tx1"/>
                </a:solidFill>
                <a:latin typeface="Times New Roman" pitchFamily="18" charset="0"/>
              </a:defRPr>
            </a:lvl3pPr>
            <a:lvl4pPr marL="1513629" indent="-216233" algn="l" defTabSz="937009" eaLnBrk="0" hangingPunct="0">
              <a:spcBef>
                <a:spcPct val="30000"/>
              </a:spcBef>
              <a:defRPr sz="1100">
                <a:solidFill>
                  <a:schemeClr val="tx1"/>
                </a:solidFill>
                <a:latin typeface="Times New Roman" pitchFamily="18" charset="0"/>
              </a:defRPr>
            </a:lvl4pPr>
            <a:lvl5pPr marL="1946095" indent="-216233" algn="l" defTabSz="937009" eaLnBrk="0" hangingPunct="0">
              <a:spcBef>
                <a:spcPct val="30000"/>
              </a:spcBef>
              <a:defRPr sz="1100">
                <a:solidFill>
                  <a:schemeClr val="tx1"/>
                </a:solidFill>
                <a:latin typeface="Times New Roman" pitchFamily="18" charset="0"/>
              </a:defRPr>
            </a:lvl5pPr>
            <a:lvl6pPr marL="2378560" indent="-216233" defTabSz="937009" eaLnBrk="0" fontAlgn="base" hangingPunct="0">
              <a:spcBef>
                <a:spcPct val="30000"/>
              </a:spcBef>
              <a:spcAft>
                <a:spcPct val="0"/>
              </a:spcAft>
              <a:defRPr sz="1100">
                <a:solidFill>
                  <a:schemeClr val="tx1"/>
                </a:solidFill>
                <a:latin typeface="Times New Roman" pitchFamily="18" charset="0"/>
              </a:defRPr>
            </a:lvl6pPr>
            <a:lvl7pPr marL="2811026" indent="-216233" defTabSz="937009" eaLnBrk="0" fontAlgn="base" hangingPunct="0">
              <a:spcBef>
                <a:spcPct val="30000"/>
              </a:spcBef>
              <a:spcAft>
                <a:spcPct val="0"/>
              </a:spcAft>
              <a:defRPr sz="1100">
                <a:solidFill>
                  <a:schemeClr val="tx1"/>
                </a:solidFill>
                <a:latin typeface="Times New Roman" pitchFamily="18" charset="0"/>
              </a:defRPr>
            </a:lvl7pPr>
            <a:lvl8pPr marL="3243491" indent="-216233" defTabSz="937009" eaLnBrk="0" fontAlgn="base" hangingPunct="0">
              <a:spcBef>
                <a:spcPct val="30000"/>
              </a:spcBef>
              <a:spcAft>
                <a:spcPct val="0"/>
              </a:spcAft>
              <a:defRPr sz="1100">
                <a:solidFill>
                  <a:schemeClr val="tx1"/>
                </a:solidFill>
                <a:latin typeface="Times New Roman" pitchFamily="18" charset="0"/>
              </a:defRPr>
            </a:lvl8pPr>
            <a:lvl9pPr marL="3675957" indent="-216233" defTabSz="937009" eaLnBrk="0" fontAlgn="base" hangingPunct="0">
              <a:spcBef>
                <a:spcPct val="30000"/>
              </a:spcBef>
              <a:spcAft>
                <a:spcPct val="0"/>
              </a:spcAft>
              <a:defRPr sz="1100">
                <a:solidFill>
                  <a:schemeClr val="tx1"/>
                </a:solidFill>
                <a:latin typeface="Times New Roman" pitchFamily="18" charset="0"/>
              </a:defRPr>
            </a:lvl9pPr>
          </a:lstStyle>
          <a:p>
            <a:pPr algn="r" eaLnBrk="1" hangingPunct="1">
              <a:spcBef>
                <a:spcPct val="0"/>
              </a:spcBef>
            </a:pPr>
            <a:fld id="{56B194E6-24F5-4A6C-8992-96F177CFDD62}" type="slidenum">
              <a:rPr lang="en-US" altLang="da-DK" sz="1200"/>
              <a:pPr algn="r" eaLnBrk="1" hangingPunct="1">
                <a:spcBef>
                  <a:spcPct val="0"/>
                </a:spcBef>
              </a:pPr>
              <a:t>50</a:t>
            </a:fld>
            <a:endParaRPr lang="en-US" altLang="da-DK"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C52D1D56-42A0-4E15-A7B7-13C5D7FE59CE}" type="slidenum">
              <a:rPr lang="en-US"/>
              <a:pPr>
                <a:defRPr/>
              </a:pPr>
              <a:t>‹#›</a:t>
            </a:fld>
            <a:endParaRPr lang="en-US"/>
          </a:p>
        </p:txBody>
      </p:sp>
    </p:spTree>
    <p:extLst>
      <p:ext uri="{BB962C8B-B14F-4D97-AF65-F5344CB8AC3E}">
        <p14:creationId xmlns:p14="http://schemas.microsoft.com/office/powerpoint/2010/main" val="322450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65"/>
            <a:ext cx="8229600" cy="596635"/>
          </a:xfrm>
        </p:spPr>
        <p:txBody>
          <a:bodyPr/>
          <a:lstStyle/>
          <a:p>
            <a:r>
              <a:rPr lang="en-US" dirty="0"/>
              <a:t>Click to edit Master title style</a:t>
            </a:r>
          </a:p>
        </p:txBody>
      </p:sp>
      <p:sp>
        <p:nvSpPr>
          <p:cNvPr id="3" name="Content Placeholder 2"/>
          <p:cNvSpPr>
            <a:spLocks noGrp="1"/>
          </p:cNvSpPr>
          <p:nvPr>
            <p:ph idx="1"/>
          </p:nvPr>
        </p:nvSpPr>
        <p:spPr>
          <a:xfrm>
            <a:off x="381000" y="952500"/>
            <a:ext cx="8305800" cy="43180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40390516-8E9A-4341-B9BC-EA7123011609}" type="slidenum">
              <a:rPr lang="en-US"/>
              <a:pPr>
                <a:defRPr/>
              </a:pPr>
              <a:t>‹#›</a:t>
            </a:fld>
            <a:endParaRPr lang="en-US"/>
          </a:p>
        </p:txBody>
      </p:sp>
    </p:spTree>
    <p:extLst>
      <p:ext uri="{BB962C8B-B14F-4D97-AF65-F5344CB8AC3E}">
        <p14:creationId xmlns:p14="http://schemas.microsoft.com/office/powerpoint/2010/main" val="40908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CS@AU</a:t>
            </a:r>
          </a:p>
        </p:txBody>
      </p:sp>
      <p:sp>
        <p:nvSpPr>
          <p:cNvPr id="8"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9" name="Slide Number Placeholder 5"/>
          <p:cNvSpPr>
            <a:spLocks noGrp="1"/>
          </p:cNvSpPr>
          <p:nvPr>
            <p:ph type="sldNum" sz="quarter" idx="12"/>
          </p:nvPr>
        </p:nvSpPr>
        <p:spPr/>
        <p:txBody>
          <a:bodyPr/>
          <a:lstStyle>
            <a:lvl1pPr>
              <a:defRPr/>
            </a:lvl1pPr>
          </a:lstStyle>
          <a:p>
            <a:pPr>
              <a:defRPr/>
            </a:pPr>
            <a:fld id="{B7A7411C-50F3-439B-A172-D78B9B44E8C3}" type="slidenum">
              <a:rPr lang="en-US"/>
              <a:pPr>
                <a:defRPr/>
              </a:pPr>
              <a:t>‹#›</a:t>
            </a:fld>
            <a:endParaRPr lang="en-US"/>
          </a:p>
        </p:txBody>
      </p:sp>
    </p:spTree>
    <p:extLst>
      <p:ext uri="{BB962C8B-B14F-4D97-AF65-F5344CB8AC3E}">
        <p14:creationId xmlns:p14="http://schemas.microsoft.com/office/powerpoint/2010/main" val="307424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CS@AU</a:t>
            </a:r>
          </a:p>
        </p:txBody>
      </p:sp>
      <p:sp>
        <p:nvSpPr>
          <p:cNvPr id="4"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5" name="Slide Number Placeholder 5"/>
          <p:cNvSpPr>
            <a:spLocks noGrp="1"/>
          </p:cNvSpPr>
          <p:nvPr>
            <p:ph type="sldNum" sz="quarter" idx="12"/>
          </p:nvPr>
        </p:nvSpPr>
        <p:spPr/>
        <p:txBody>
          <a:bodyPr/>
          <a:lstStyle>
            <a:lvl1pPr>
              <a:defRPr/>
            </a:lvl1pPr>
          </a:lstStyle>
          <a:p>
            <a:pPr>
              <a:defRPr/>
            </a:pPr>
            <a:fld id="{31E88395-51D4-402F-A507-1382C6CB3BD7}" type="slidenum">
              <a:rPr lang="en-US"/>
              <a:pPr>
                <a:defRPr/>
              </a:pPr>
              <a:t>‹#›</a:t>
            </a:fld>
            <a:endParaRPr lang="en-US"/>
          </a:p>
        </p:txBody>
      </p:sp>
    </p:spTree>
    <p:extLst>
      <p:ext uri="{BB962C8B-B14F-4D97-AF65-F5344CB8AC3E}">
        <p14:creationId xmlns:p14="http://schemas.microsoft.com/office/powerpoint/2010/main" val="32016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CS@AU</a:t>
            </a:r>
          </a:p>
        </p:txBody>
      </p:sp>
      <p:sp>
        <p:nvSpPr>
          <p:cNvPr id="3"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4" name="Slide Number Placeholder 5"/>
          <p:cNvSpPr>
            <a:spLocks noGrp="1"/>
          </p:cNvSpPr>
          <p:nvPr>
            <p:ph type="sldNum" sz="quarter" idx="12"/>
          </p:nvPr>
        </p:nvSpPr>
        <p:spPr/>
        <p:txBody>
          <a:bodyPr/>
          <a:lstStyle>
            <a:lvl1pPr>
              <a:defRPr/>
            </a:lvl1pPr>
          </a:lstStyle>
          <a:p>
            <a:pPr>
              <a:defRPr/>
            </a:pPr>
            <a:fld id="{3D6B4E74-E97A-4D90-BF5F-D9FADEB14404}" type="slidenum">
              <a:rPr lang="en-US"/>
              <a:pPr>
                <a:defRPr/>
              </a:pPr>
              <a:t>‹#›</a:t>
            </a:fld>
            <a:endParaRPr lang="en-US"/>
          </a:p>
        </p:txBody>
      </p:sp>
    </p:spTree>
    <p:extLst>
      <p:ext uri="{BB962C8B-B14F-4D97-AF65-F5344CB8AC3E}">
        <p14:creationId xmlns:p14="http://schemas.microsoft.com/office/powerpoint/2010/main" val="40955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FBC2EDFE-52F1-47B6-86A3-4A0F783CCE84}" type="slidenum">
              <a:rPr lang="en-US"/>
              <a:pPr>
                <a:defRPr/>
              </a:pPr>
              <a:t>‹#›</a:t>
            </a:fld>
            <a:endParaRPr lang="en-US"/>
          </a:p>
        </p:txBody>
      </p:sp>
    </p:spTree>
    <p:extLst>
      <p:ext uri="{BB962C8B-B14F-4D97-AF65-F5344CB8AC3E}">
        <p14:creationId xmlns:p14="http://schemas.microsoft.com/office/powerpoint/2010/main" val="1338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6AA6487A-C881-4656-BFDC-10A40E38B41B}" type="slidenum">
              <a:rPr lang="en-US"/>
              <a:pPr>
                <a:defRPr/>
              </a:pPr>
              <a:t>‹#›</a:t>
            </a:fld>
            <a:endParaRPr lang="en-US"/>
          </a:p>
        </p:txBody>
      </p:sp>
    </p:spTree>
    <p:extLst>
      <p:ext uri="{BB962C8B-B14F-4D97-AF65-F5344CB8AC3E}">
        <p14:creationId xmlns:p14="http://schemas.microsoft.com/office/powerpoint/2010/main" val="18014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BFC59740-54F6-453E-B57C-DF10E9722807}" type="slidenum">
              <a:rPr lang="en-US"/>
              <a:pPr>
                <a:defRPr/>
              </a:pPr>
              <a:t>‹#›</a:t>
            </a:fld>
            <a:endParaRPr lang="en-US"/>
          </a:p>
        </p:txBody>
      </p:sp>
    </p:spTree>
    <p:extLst>
      <p:ext uri="{BB962C8B-B14F-4D97-AF65-F5344CB8AC3E}">
        <p14:creationId xmlns:p14="http://schemas.microsoft.com/office/powerpoint/2010/main" val="35669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D9BEF36D-F0F7-4DB9-9ABE-45888DCD2443}" type="slidenum">
              <a:rPr lang="en-US"/>
              <a:pPr>
                <a:defRPr/>
              </a:pPr>
              <a:t>‹#›</a:t>
            </a:fld>
            <a:endParaRPr lang="en-US"/>
          </a:p>
        </p:txBody>
      </p:sp>
    </p:spTree>
    <p:extLst>
      <p:ext uri="{BB962C8B-B14F-4D97-AF65-F5344CB8AC3E}">
        <p14:creationId xmlns:p14="http://schemas.microsoft.com/office/powerpoint/2010/main" val="14702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1782"/>
            <a:ext cx="8229600" cy="5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1000" y="95250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CS@AU</a:t>
            </a: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Henrik Bærbak Christensen</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fld id="{FC4B457A-9C89-40D9-BF1E-54D9B094FD96}" type="slidenum">
              <a:rPr lang="en-US"/>
              <a:pPr>
                <a:defRPr/>
              </a:pPr>
              <a:t>‹#›</a:t>
            </a:fld>
            <a:endParaRPr lang="en-US"/>
          </a:p>
        </p:txBody>
      </p:sp>
      <p:pic>
        <p:nvPicPr>
          <p:cNvPr id="1031" name="Picture 2" descr="http://mbg.au.dk/fileadmin/site_files/mb/Logoer/au/aulogo.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725" y="58208"/>
            <a:ext cx="2091690" cy="8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600" b="1">
          <a:solidFill>
            <a:schemeClr val="tx1"/>
          </a:solidFill>
          <a:latin typeface="Arial" charset="0"/>
          <a:cs typeface="Arial" charset="0"/>
        </a:defRPr>
      </a:lvl2pPr>
      <a:lvl3pPr algn="r" rtl="0" eaLnBrk="0" fontAlgn="base" hangingPunct="0">
        <a:spcBef>
          <a:spcPct val="0"/>
        </a:spcBef>
        <a:spcAft>
          <a:spcPct val="0"/>
        </a:spcAft>
        <a:defRPr sz="3600" b="1">
          <a:solidFill>
            <a:schemeClr val="tx1"/>
          </a:solidFill>
          <a:latin typeface="Arial" charset="0"/>
          <a:cs typeface="Arial" charset="0"/>
        </a:defRPr>
      </a:lvl3pPr>
      <a:lvl4pPr algn="r" rtl="0" eaLnBrk="0" fontAlgn="base" hangingPunct="0">
        <a:spcBef>
          <a:spcPct val="0"/>
        </a:spcBef>
        <a:spcAft>
          <a:spcPct val="0"/>
        </a:spcAft>
        <a:defRPr sz="3600" b="1">
          <a:solidFill>
            <a:schemeClr val="tx1"/>
          </a:solidFill>
          <a:latin typeface="Arial" charset="0"/>
          <a:cs typeface="Arial" charset="0"/>
        </a:defRPr>
      </a:lvl4pPr>
      <a:lvl5pPr algn="r" rtl="0" eaLnBrk="0" fontAlgn="base" hangingPunct="0">
        <a:spcBef>
          <a:spcPct val="0"/>
        </a:spcBef>
        <a:spcAft>
          <a:spcPct val="0"/>
        </a:spcAft>
        <a:defRPr sz="3600" b="1">
          <a:solidFill>
            <a:schemeClr val="tx1"/>
          </a:solidFill>
          <a:latin typeface="Arial" charset="0"/>
          <a:cs typeface="Arial" charset="0"/>
        </a:defRPr>
      </a:lvl5pPr>
      <a:lvl6pPr marL="457200" algn="r" rtl="0" fontAlgn="base">
        <a:spcBef>
          <a:spcPct val="0"/>
        </a:spcBef>
        <a:spcAft>
          <a:spcPct val="0"/>
        </a:spcAft>
        <a:defRPr sz="3600" b="1">
          <a:solidFill>
            <a:schemeClr val="tx1"/>
          </a:solidFill>
          <a:latin typeface="Arial" charset="0"/>
          <a:cs typeface="Arial" charset="0"/>
        </a:defRPr>
      </a:lvl6pPr>
      <a:lvl7pPr marL="914400" algn="r" rtl="0" fontAlgn="base">
        <a:spcBef>
          <a:spcPct val="0"/>
        </a:spcBef>
        <a:spcAft>
          <a:spcPct val="0"/>
        </a:spcAft>
        <a:defRPr sz="3600" b="1">
          <a:solidFill>
            <a:schemeClr val="tx1"/>
          </a:solidFill>
          <a:latin typeface="Arial" charset="0"/>
          <a:cs typeface="Arial" charset="0"/>
        </a:defRPr>
      </a:lvl7pPr>
      <a:lvl8pPr marL="1371600" algn="r" rtl="0" fontAlgn="base">
        <a:spcBef>
          <a:spcPct val="0"/>
        </a:spcBef>
        <a:spcAft>
          <a:spcPct val="0"/>
        </a:spcAft>
        <a:defRPr sz="3600" b="1">
          <a:solidFill>
            <a:schemeClr val="tx1"/>
          </a:solidFill>
          <a:latin typeface="Arial" charset="0"/>
          <a:cs typeface="Arial" charset="0"/>
        </a:defRPr>
      </a:lvl8pPr>
      <a:lvl9pPr marL="1828800" algn="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noProof="0" dirty="0">
                <a:latin typeface="Arial" charset="0"/>
                <a:cs typeface="Arial" charset="0"/>
              </a:rPr>
              <a:t>Software Engineering</a:t>
            </a:r>
            <a:br>
              <a:rPr lang="en-US" altLang="en-US" noProof="0" dirty="0">
                <a:latin typeface="Arial" charset="0"/>
                <a:cs typeface="Arial" charset="0"/>
              </a:rPr>
            </a:br>
            <a:r>
              <a:rPr lang="en-US" altLang="en-US" noProof="0" dirty="0">
                <a:latin typeface="Arial" charset="0"/>
                <a:cs typeface="Arial" charset="0"/>
              </a:rPr>
              <a:t>and Architecture</a:t>
            </a:r>
          </a:p>
        </p:txBody>
      </p:sp>
      <p:sp>
        <p:nvSpPr>
          <p:cNvPr id="3" name="Subtitle 2"/>
          <p:cNvSpPr>
            <a:spLocks noGrp="1"/>
          </p:cNvSpPr>
          <p:nvPr>
            <p:ph type="subTitle" idx="1"/>
          </p:nvPr>
        </p:nvSpPr>
        <p:spPr/>
        <p:txBody>
          <a:bodyPr/>
          <a:lstStyle/>
          <a:p>
            <a:pPr>
              <a:defRPr/>
            </a:pPr>
            <a:r>
              <a:rPr lang="en-US" noProof="0" dirty="0"/>
              <a:t>Refactoring and Integration Testing</a:t>
            </a:r>
          </a:p>
          <a:p>
            <a:pPr>
              <a:defRPr/>
            </a:pPr>
            <a:r>
              <a:rPr lang="en-US" i="1" noProof="0" dirty="0"/>
              <a:t>The power of automated tests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i="1" noProof="0" dirty="0"/>
              <a:t>Simply type what you want</a:t>
            </a:r>
          </a:p>
        </p:txBody>
      </p:sp>
      <p:sp>
        <p:nvSpPr>
          <p:cNvPr id="12291" name="Content Placeholder 2"/>
          <p:cNvSpPr>
            <a:spLocks noGrp="1"/>
          </p:cNvSpPr>
          <p:nvPr>
            <p:ph idx="1"/>
          </p:nvPr>
        </p:nvSpPr>
        <p:spPr/>
        <p:txBody>
          <a:bodyPr/>
          <a:lstStyle/>
          <a:p>
            <a:endParaRPr lang="en-US" altLang="en-US" noProof="0" dirty="0"/>
          </a:p>
          <a:p>
            <a:endParaRPr lang="en-US" altLang="en-US" noProof="0" dirty="0"/>
          </a:p>
          <a:p>
            <a:endParaRPr lang="en-US" altLang="en-US" noProof="0" dirty="0"/>
          </a:p>
          <a:p>
            <a:endParaRPr lang="en-US" altLang="en-US" noProof="0" dirty="0"/>
          </a:p>
          <a:p>
            <a:endParaRPr lang="en-US" altLang="en-US" noProof="0" dirty="0"/>
          </a:p>
          <a:p>
            <a:endParaRPr lang="en-US" altLang="en-US" noProof="0" dirty="0"/>
          </a:p>
          <a:p>
            <a:endParaRPr lang="en-US" altLang="en-US" noProof="0" dirty="0"/>
          </a:p>
          <a:p>
            <a:r>
              <a:rPr lang="en-US" altLang="en-US" noProof="0" dirty="0"/>
              <a:t>And ask the IDE (Alt-Enter) to suggest what to do,</a:t>
            </a:r>
          </a:p>
          <a:p>
            <a:pPr lvl="1"/>
            <a:r>
              <a:rPr lang="en-US" altLang="en-US" dirty="0"/>
              <a:t>And then just </a:t>
            </a:r>
            <a:r>
              <a:rPr lang="en-US" altLang="en-US" i="1" dirty="0"/>
              <a:t>tell it what you want and it will fill in the template</a:t>
            </a:r>
            <a:endParaRPr lang="en-US" altLang="en-US"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573456CF-129A-42E6-BD38-D48B1DA90A95}" type="slidenum">
              <a:rPr lang="en-GB" smtClean="0"/>
              <a:pPr>
                <a:defRPr/>
              </a:pPr>
              <a:t>10</a:t>
            </a:fld>
            <a:endParaRPr lang="en-GB"/>
          </a:p>
        </p:txBody>
      </p:sp>
      <p:pic>
        <p:nvPicPr>
          <p:cNvPr id="3" name="Picture 2"/>
          <p:cNvPicPr>
            <a:picLocks noChangeAspect="1"/>
          </p:cNvPicPr>
          <p:nvPr/>
        </p:nvPicPr>
        <p:blipFill>
          <a:blip r:embed="rId2"/>
          <a:stretch>
            <a:fillRect/>
          </a:stretch>
        </p:blipFill>
        <p:spPr>
          <a:xfrm>
            <a:off x="495300" y="1181100"/>
            <a:ext cx="8153400" cy="2400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765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sp>
        <p:nvSpPr>
          <p:cNvPr id="3" name="Content Placeholder 2"/>
          <p:cNvSpPr>
            <a:spLocks noGrp="1"/>
          </p:cNvSpPr>
          <p:nvPr>
            <p:ph idx="1"/>
          </p:nvPr>
        </p:nvSpPr>
        <p:spPr/>
        <p:txBody>
          <a:bodyPr/>
          <a:lstStyle/>
          <a:p>
            <a:endParaRPr lang="da-DK"/>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11</a:t>
            </a:fld>
            <a:endParaRPr lang="en-US"/>
          </a:p>
        </p:txBody>
      </p:sp>
      <p:pic>
        <p:nvPicPr>
          <p:cNvPr id="7" name="Picture 6"/>
          <p:cNvPicPr>
            <a:picLocks noChangeAspect="1"/>
          </p:cNvPicPr>
          <p:nvPr/>
        </p:nvPicPr>
        <p:blipFill>
          <a:blip r:embed="rId2"/>
          <a:stretch>
            <a:fillRect/>
          </a:stretch>
        </p:blipFill>
        <p:spPr>
          <a:xfrm>
            <a:off x="431576" y="966989"/>
            <a:ext cx="5572125" cy="154305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a:stretch>
            <a:fillRect/>
          </a:stretch>
        </p:blipFill>
        <p:spPr>
          <a:xfrm>
            <a:off x="2205037" y="2719321"/>
            <a:ext cx="4657725" cy="108585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3048000" y="3905221"/>
            <a:ext cx="5010150" cy="1469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830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7 Inch Nail…</a:t>
            </a:r>
          </a:p>
        </p:txBody>
      </p:sp>
      <p:sp>
        <p:nvSpPr>
          <p:cNvPr id="3" name="Content Placeholder 2"/>
          <p:cNvSpPr>
            <a:spLocks noGrp="1"/>
          </p:cNvSpPr>
          <p:nvPr>
            <p:ph idx="1"/>
          </p:nvPr>
        </p:nvSpPr>
        <p:spPr/>
        <p:txBody>
          <a:bodyPr/>
          <a:lstStyle/>
          <a:p>
            <a:r>
              <a:rPr lang="en-US" noProof="0" dirty="0"/>
              <a:t>To repeat</a:t>
            </a:r>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12</a:t>
            </a:fld>
            <a:endParaRPr lang="en-US"/>
          </a:p>
        </p:txBody>
      </p:sp>
      <p:sp>
        <p:nvSpPr>
          <p:cNvPr id="7" name="Rectangle 6"/>
          <p:cNvSpPr/>
          <p:nvPr/>
        </p:nvSpPr>
        <p:spPr>
          <a:xfrm>
            <a:off x="304800" y="1485900"/>
            <a:ext cx="8534400" cy="3429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da-DK" sz="2400" dirty="0" err="1"/>
              <a:t>Introduce</a:t>
            </a:r>
            <a:r>
              <a:rPr lang="da-DK" sz="2400" dirty="0"/>
              <a:t> </a:t>
            </a:r>
            <a:r>
              <a:rPr lang="da-DK" sz="2400" i="1" dirty="0"/>
              <a:t>design </a:t>
            </a:r>
            <a:r>
              <a:rPr lang="da-DK" sz="2400" i="1" dirty="0" err="1"/>
              <a:t>changes</a:t>
            </a:r>
            <a:r>
              <a:rPr lang="da-DK" sz="2400" dirty="0"/>
              <a:t> in </a:t>
            </a:r>
            <a:r>
              <a:rPr lang="da-DK" sz="3600" b="1" dirty="0" err="1"/>
              <a:t>two</a:t>
            </a:r>
            <a:r>
              <a:rPr lang="da-DK" sz="2400" dirty="0"/>
              <a:t> ‘small steps’:</a:t>
            </a:r>
            <a:br>
              <a:rPr lang="da-DK" sz="2400" dirty="0"/>
            </a:br>
            <a:endParaRPr lang="da-DK" sz="2400" dirty="0"/>
          </a:p>
          <a:p>
            <a:pPr marL="342900" indent="-342900" algn="ctr">
              <a:buAutoNum type="arabicParenR"/>
            </a:pPr>
            <a:r>
              <a:rPr lang="da-DK" sz="2400" dirty="0" err="1"/>
              <a:t>Use</a:t>
            </a:r>
            <a:r>
              <a:rPr lang="da-DK" sz="2400" dirty="0"/>
              <a:t> </a:t>
            </a:r>
            <a:r>
              <a:rPr lang="da-DK" sz="2400" i="1" dirty="0" err="1"/>
              <a:t>existing</a:t>
            </a:r>
            <a:r>
              <a:rPr lang="da-DK" sz="2400" dirty="0"/>
              <a:t> test cases to </a:t>
            </a:r>
            <a:r>
              <a:rPr lang="da-DK" sz="2400" i="1" dirty="0" err="1"/>
              <a:t>refactor</a:t>
            </a:r>
            <a:r>
              <a:rPr lang="da-DK" sz="2400" dirty="0"/>
              <a:t> </a:t>
            </a:r>
            <a:r>
              <a:rPr lang="da-DK" sz="2400" dirty="0" err="1"/>
              <a:t>code</a:t>
            </a:r>
            <a:r>
              <a:rPr lang="da-DK" sz="2400" dirty="0"/>
              <a:t> so it has new design</a:t>
            </a:r>
            <a:br>
              <a:rPr lang="da-DK" sz="2400" dirty="0"/>
            </a:br>
            <a:r>
              <a:rPr lang="da-DK" sz="2400" b="1" dirty="0"/>
              <a:t>Do not </a:t>
            </a:r>
            <a:r>
              <a:rPr lang="da-DK" sz="2400" b="1" dirty="0" err="1"/>
              <a:t>change</a:t>
            </a:r>
            <a:r>
              <a:rPr lang="da-DK" sz="2400" b="1" dirty="0"/>
              <a:t> </a:t>
            </a:r>
            <a:r>
              <a:rPr lang="da-DK" sz="2400" b="1" dirty="0" err="1"/>
              <a:t>existing</a:t>
            </a:r>
            <a:r>
              <a:rPr lang="da-DK" sz="2400" b="1" dirty="0"/>
              <a:t> </a:t>
            </a:r>
            <a:r>
              <a:rPr lang="da-DK" sz="2400" b="1" dirty="0" err="1"/>
              <a:t>behavior</a:t>
            </a:r>
            <a:r>
              <a:rPr lang="da-DK" sz="2400" b="1" dirty="0"/>
              <a:t>!</a:t>
            </a:r>
            <a:br>
              <a:rPr lang="da-DK" sz="2400" b="1" dirty="0"/>
            </a:br>
            <a:endParaRPr lang="da-DK" sz="2400" b="1" dirty="0"/>
          </a:p>
          <a:p>
            <a:pPr marL="342900" indent="-342900" algn="ctr">
              <a:buAutoNum type="arabicParenR"/>
            </a:pPr>
            <a:r>
              <a:rPr lang="da-DK" sz="2400" dirty="0" err="1"/>
              <a:t>Only</a:t>
            </a:r>
            <a:r>
              <a:rPr lang="da-DK" sz="2400" dirty="0"/>
              <a:t> </a:t>
            </a:r>
            <a:r>
              <a:rPr lang="da-DK" sz="2400" i="1" dirty="0" err="1"/>
              <a:t>then</a:t>
            </a:r>
            <a:r>
              <a:rPr lang="da-DK" sz="2400" dirty="0"/>
              <a:t> do </a:t>
            </a:r>
            <a:r>
              <a:rPr lang="da-DK" sz="2400" dirty="0" err="1"/>
              <a:t>you</a:t>
            </a:r>
            <a:r>
              <a:rPr lang="da-DK" sz="2400" dirty="0"/>
              <a:t> start test-</a:t>
            </a:r>
            <a:r>
              <a:rPr lang="da-DK" sz="2400" dirty="0" err="1"/>
              <a:t>driving</a:t>
            </a:r>
            <a:r>
              <a:rPr lang="da-DK" sz="2400" dirty="0"/>
              <a:t> the </a:t>
            </a:r>
            <a:r>
              <a:rPr lang="da-DK" sz="2400" i="1" dirty="0"/>
              <a:t>new feature(s)</a:t>
            </a:r>
            <a:r>
              <a:rPr lang="da-DK" sz="2400" dirty="0"/>
              <a:t> </a:t>
            </a:r>
            <a:r>
              <a:rPr lang="da-DK" sz="2400" dirty="0" err="1"/>
              <a:t>into</a:t>
            </a:r>
            <a:r>
              <a:rPr lang="da-DK" sz="2400" dirty="0"/>
              <a:t> </a:t>
            </a:r>
            <a:r>
              <a:rPr lang="da-DK" sz="2400" dirty="0" err="1"/>
              <a:t>your</a:t>
            </a:r>
            <a:r>
              <a:rPr lang="da-DK" sz="2400" dirty="0"/>
              <a:t> </a:t>
            </a:r>
            <a:r>
              <a:rPr lang="da-DK" sz="2400" dirty="0" err="1"/>
              <a:t>codebase</a:t>
            </a:r>
            <a:r>
              <a:rPr lang="da-DK" sz="2400" dirty="0"/>
              <a:t>.</a:t>
            </a:r>
            <a:endParaRPr lang="en-US" sz="2400" dirty="0"/>
          </a:p>
        </p:txBody>
      </p:sp>
    </p:spTree>
    <p:extLst>
      <p:ext uri="{BB962C8B-B14F-4D97-AF65-F5344CB8AC3E}">
        <p14:creationId xmlns:p14="http://schemas.microsoft.com/office/powerpoint/2010/main" val="398295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ctrTitle"/>
          </p:nvPr>
        </p:nvSpPr>
        <p:spPr/>
        <p:txBody>
          <a:bodyPr/>
          <a:lstStyle/>
          <a:p>
            <a:r>
              <a:rPr lang="en-US" altLang="da-DK" noProof="0" dirty="0"/>
              <a:t>Discussion</a:t>
            </a:r>
          </a:p>
        </p:txBody>
      </p:sp>
      <p:sp>
        <p:nvSpPr>
          <p:cNvPr id="13315" name="Subtitle 7"/>
          <p:cNvSpPr>
            <a:spLocks noGrp="1"/>
          </p:cNvSpPr>
          <p:nvPr>
            <p:ph type="subTitle" idx="1"/>
          </p:nvPr>
        </p:nvSpPr>
        <p:spPr/>
        <p:txBody>
          <a:bodyPr/>
          <a:lstStyle/>
          <a:p>
            <a:endParaRPr lang="da-DK" altLang="da-DK"/>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5C2E1CBF-C416-40E7-B228-35E9102C9313}" type="slidenum">
              <a:rPr lang="en-GB" smtClean="0"/>
              <a:pPr>
                <a:defRPr/>
              </a:pPr>
              <a:t>13</a:t>
            </a:fld>
            <a:endParaRPr lang="en-GB"/>
          </a:p>
        </p:txBody>
      </p:sp>
    </p:spTree>
    <p:extLst>
      <p:ext uri="{BB962C8B-B14F-4D97-AF65-F5344CB8AC3E}">
        <p14:creationId xmlns:p14="http://schemas.microsoft.com/office/powerpoint/2010/main" val="460833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da-DK" noProof="0" dirty="0"/>
              <a:t>Why TDD?</a:t>
            </a:r>
          </a:p>
        </p:txBody>
      </p:sp>
      <p:sp>
        <p:nvSpPr>
          <p:cNvPr id="14339" name="Rectangle 3"/>
          <p:cNvSpPr>
            <a:spLocks noGrp="1" noChangeArrowheads="1"/>
          </p:cNvSpPr>
          <p:nvPr>
            <p:ph idx="1"/>
          </p:nvPr>
        </p:nvSpPr>
        <p:spPr/>
        <p:txBody>
          <a:bodyPr/>
          <a:lstStyle/>
          <a:p>
            <a:pPr eaLnBrk="1" hangingPunct="1"/>
            <a:r>
              <a:rPr lang="en-US" altLang="da-DK" noProof="0" dirty="0"/>
              <a:t>Traditionally, developers see </a:t>
            </a:r>
            <a:r>
              <a:rPr lang="en-US" altLang="da-DK" i="1" noProof="0" dirty="0"/>
              <a:t>tests</a:t>
            </a:r>
            <a:r>
              <a:rPr lang="en-US" altLang="da-DK" noProof="0" dirty="0"/>
              <a:t> as </a:t>
            </a:r>
          </a:p>
          <a:p>
            <a:pPr lvl="1" eaLnBrk="1" hangingPunct="1"/>
            <a:r>
              <a:rPr lang="en-US" altLang="da-DK" noProof="0" dirty="0"/>
              <a:t>boring</a:t>
            </a:r>
          </a:p>
          <a:p>
            <a:pPr lvl="1" eaLnBrk="1" hangingPunct="1"/>
            <a:r>
              <a:rPr lang="en-US" altLang="da-DK" noProof="0" dirty="0"/>
              <a:t>time consuming</a:t>
            </a:r>
          </a:p>
          <a:p>
            <a:pPr eaLnBrk="1" hangingPunct="1"/>
            <a:endParaRPr lang="en-US" altLang="da-DK" noProof="0" dirty="0"/>
          </a:p>
          <a:p>
            <a:pPr eaLnBrk="1" hangingPunct="1"/>
            <a:r>
              <a:rPr lang="en-US" altLang="da-DK" noProof="0" dirty="0"/>
              <a:t>Why? Because of the stakeholders that benefit from tests are not the developers</a:t>
            </a:r>
          </a:p>
          <a:p>
            <a:pPr lvl="1" eaLnBrk="1" hangingPunct="1"/>
            <a:r>
              <a:rPr lang="en-US" altLang="da-DK" noProof="0" dirty="0"/>
              <a:t>customers: ensure they get right product </a:t>
            </a:r>
            <a:r>
              <a:rPr lang="en-US" altLang="da-DK" noProof="0" dirty="0">
                <a:sym typeface="Wingdings" pitchFamily="2" charset="2"/>
              </a:rPr>
              <a:t></a:t>
            </a:r>
            <a:endParaRPr lang="en-US" altLang="da-DK" noProof="0" dirty="0"/>
          </a:p>
          <a:p>
            <a:pPr lvl="1" eaLnBrk="1" hangingPunct="1"/>
            <a:r>
              <a:rPr lang="en-US" altLang="da-DK" noProof="0" dirty="0"/>
              <a:t>management: measure developer productivity </a:t>
            </a:r>
            <a:r>
              <a:rPr lang="en-US" altLang="da-DK" noProof="0" dirty="0">
                <a:sym typeface="Wingdings" pitchFamily="2" charset="2"/>
              </a:rPr>
              <a:t></a:t>
            </a:r>
            <a:endParaRPr lang="en-US" altLang="da-DK" noProof="0" dirty="0"/>
          </a:p>
          <a:p>
            <a:pPr lvl="1" eaLnBrk="1" hangingPunct="1"/>
            <a:r>
              <a:rPr lang="en-US" altLang="da-DK" noProof="0" dirty="0"/>
              <a:t>test department</a:t>
            </a:r>
            <a:r>
              <a:rPr lang="en-US" altLang="da-DK" noProof="0" dirty="0">
                <a:sym typeface="Wingdings" pitchFamily="2" charset="2"/>
              </a:rPr>
              <a:t>: job security </a:t>
            </a:r>
          </a:p>
          <a:p>
            <a:pPr lvl="1" eaLnBrk="1" hangingPunct="1"/>
            <a:r>
              <a:rPr lang="en-US" altLang="da-DK" noProof="0" dirty="0">
                <a:sym typeface="Wingdings" pitchFamily="2" charset="2"/>
              </a:rPr>
              <a:t>developers: </a:t>
            </a:r>
            <a:r>
              <a:rPr lang="en-US" altLang="da-DK" i="1" noProof="0" dirty="0">
                <a:sym typeface="Wingdings" pitchFamily="2" charset="2"/>
              </a:rPr>
              <a:t>seemingly no benefit at all </a:t>
            </a:r>
            <a:endParaRPr lang="en-US" altLang="da-DK" noProof="0" dirty="0">
              <a:sym typeface="Wingdings" pitchFamily="2" charset="2"/>
            </a:endParaRPr>
          </a:p>
          <a:p>
            <a:pPr eaLnBrk="1" hangingPunct="1"/>
            <a:endParaRPr lang="en-US" altLang="da-DK" noProof="0" dirty="0"/>
          </a:p>
          <a:p>
            <a:pPr lvl="1" eaLnBrk="1" hangingPunct="1"/>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42C00A2C-44D0-4096-BEAE-F3FD6E271F43}" type="slidenum">
              <a:rPr lang="en-GB"/>
              <a:pPr>
                <a:defRPr/>
              </a:pPr>
              <a:t>14</a:t>
            </a:fld>
            <a:endParaRPr lang="en-GB"/>
          </a:p>
        </p:txBody>
      </p:sp>
    </p:spTree>
    <p:extLst>
      <p:ext uri="{BB962C8B-B14F-4D97-AF65-F5344CB8AC3E}">
        <p14:creationId xmlns:p14="http://schemas.microsoft.com/office/powerpoint/2010/main" val="99963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da-DK" noProof="0" dirty="0"/>
              <a:t>If it </a:t>
            </a:r>
            <a:r>
              <a:rPr lang="en-US" altLang="da-DK" noProof="0" dirty="0" err="1"/>
              <a:t>ain’t</a:t>
            </a:r>
            <a:r>
              <a:rPr lang="en-US" altLang="da-DK" noProof="0" dirty="0"/>
              <a:t> broke...</a:t>
            </a:r>
          </a:p>
        </p:txBody>
      </p:sp>
      <p:sp>
        <p:nvSpPr>
          <p:cNvPr id="15363" name="Rectangle 3"/>
          <p:cNvSpPr>
            <a:spLocks noGrp="1" noChangeArrowheads="1"/>
          </p:cNvSpPr>
          <p:nvPr>
            <p:ph idx="1"/>
          </p:nvPr>
        </p:nvSpPr>
        <p:spPr/>
        <p:txBody>
          <a:bodyPr/>
          <a:lstStyle/>
          <a:p>
            <a:pPr eaLnBrk="1" hangingPunct="1"/>
            <a:r>
              <a:rPr lang="en-US" altLang="da-DK" i="1" noProof="0" dirty="0"/>
              <a:t>If it </a:t>
            </a:r>
            <a:r>
              <a:rPr lang="en-US" altLang="da-DK" i="1" noProof="0" dirty="0" err="1"/>
              <a:t>ain’t</a:t>
            </a:r>
            <a:r>
              <a:rPr lang="en-US" altLang="da-DK" i="1" noProof="0" dirty="0"/>
              <a:t> broke, don’t fix it</a:t>
            </a:r>
          </a:p>
          <a:p>
            <a:pPr eaLnBrk="1" hangingPunct="1"/>
            <a:r>
              <a:rPr lang="en-US" altLang="da-DK" noProof="0" dirty="0"/>
              <a:t>…is the old saying of fear-driven programming</a:t>
            </a:r>
          </a:p>
          <a:p>
            <a:pPr eaLnBrk="1" hangingPunct="1"/>
            <a:endParaRPr lang="en-US" altLang="da-DK" noProof="0" dirty="0"/>
          </a:p>
          <a:p>
            <a:pPr eaLnBrk="1" hangingPunct="1"/>
            <a:r>
              <a:rPr lang="en-US" altLang="da-DK" noProof="0" dirty="0"/>
              <a:t>Developers and programmers do not dare doing drastic design and architecture changes in fear of odd side-effects.</a:t>
            </a:r>
          </a:p>
          <a:p>
            <a:pPr eaLnBrk="1" hangingPunct="1"/>
            <a:endParaRPr lang="en-US" altLang="da-DK" noProof="0" dirty="0"/>
          </a:p>
          <a:p>
            <a:pPr algn="ctr" eaLnBrk="1" hangingPunct="1"/>
            <a:endParaRPr lang="en-US" altLang="da-DK" i="1"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E54D230D-C038-4610-B8ED-216A23B77B4D}" type="slidenum">
              <a:rPr lang="en-GB"/>
              <a:pPr>
                <a:defRPr/>
              </a:pPr>
              <a:t>15</a:t>
            </a:fld>
            <a:endParaRPr lang="en-GB"/>
          </a:p>
        </p:txBody>
      </p:sp>
      <p:pic>
        <p:nvPicPr>
          <p:cNvPr id="65539" name="Picture 3"/>
          <p:cNvPicPr>
            <a:picLocks noChangeAspect="1" noChangeArrowheads="1"/>
          </p:cNvPicPr>
          <p:nvPr/>
        </p:nvPicPr>
        <p:blipFill>
          <a:blip r:embed="rId2"/>
          <a:srcRect/>
          <a:stretch>
            <a:fillRect/>
          </a:stretch>
        </p:blipFill>
        <p:spPr bwMode="auto">
          <a:xfrm>
            <a:off x="839789" y="3638021"/>
            <a:ext cx="7847011" cy="1500188"/>
          </a:xfrm>
          <a:prstGeom prst="rect">
            <a:avLst/>
          </a:prstGeom>
          <a:noFill/>
          <a:ln w="28575" cap="flat" cmpd="sng" algn="ctr">
            <a:solidFill>
              <a:schemeClr val="accent1">
                <a:lumMod val="75000"/>
              </a:schemeClr>
            </a:solidFill>
            <a:prstDash val="solid"/>
            <a:miter lim="800000"/>
            <a:headEnd type="none" w="med" len="med"/>
            <a:tailEnd type="none" w="med" len="med"/>
          </a:ln>
        </p:spPr>
      </p:pic>
    </p:spTree>
    <p:extLst>
      <p:ext uri="{BB962C8B-B14F-4D97-AF65-F5344CB8AC3E}">
        <p14:creationId xmlns:p14="http://schemas.microsoft.com/office/powerpoint/2010/main" val="394447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95500"/>
            <a:ext cx="7696200" cy="1371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p:txBody>
          <a:bodyPr/>
          <a:lstStyle/>
          <a:p>
            <a:pPr eaLnBrk="1" hangingPunct="1"/>
            <a:r>
              <a:rPr lang="en-US" altLang="da-DK" noProof="0" dirty="0"/>
              <a:t>Test Ownership</a:t>
            </a:r>
          </a:p>
        </p:txBody>
      </p:sp>
      <p:sp>
        <p:nvSpPr>
          <p:cNvPr id="16387" name="Rectangle 3"/>
          <p:cNvSpPr>
            <a:spLocks noGrp="1" noChangeArrowheads="1"/>
          </p:cNvSpPr>
          <p:nvPr>
            <p:ph idx="1"/>
          </p:nvPr>
        </p:nvSpPr>
        <p:spPr/>
        <p:txBody>
          <a:bodyPr/>
          <a:lstStyle/>
          <a:p>
            <a:pPr eaLnBrk="1" hangingPunct="1"/>
            <a:r>
              <a:rPr lang="en-US" altLang="da-DK" noProof="0" dirty="0"/>
              <a:t>Refactoring makes developers want to have ownership of the tests:</a:t>
            </a:r>
          </a:p>
          <a:p>
            <a:pPr eaLnBrk="1" hangingPunct="1"/>
            <a:endParaRPr lang="en-US" altLang="da-DK" noProof="0" dirty="0"/>
          </a:p>
          <a:p>
            <a:pPr algn="ctr" eaLnBrk="1" hangingPunct="1"/>
            <a:r>
              <a:rPr lang="en-US" altLang="da-DK" b="1" i="1" noProof="0" dirty="0"/>
              <a:t>Automatic tests is the developers’ means to be courageous and to dare modify existing production code.</a:t>
            </a:r>
          </a:p>
          <a:p>
            <a:pPr algn="ctr" eaLnBrk="1" hangingPunct="1"/>
            <a:endParaRPr lang="en-US" altLang="da-DK" b="1" i="1" dirty="0"/>
          </a:p>
          <a:p>
            <a:pPr eaLnBrk="1" hangingPunct="1"/>
            <a:r>
              <a:rPr lang="en-US" altLang="da-DK" dirty="0"/>
              <a:t>Michael Feathers: </a:t>
            </a:r>
          </a:p>
          <a:p>
            <a:pPr lvl="1"/>
            <a:r>
              <a:rPr lang="da-DK" i="1" dirty="0"/>
              <a:t>Software Vise: </a:t>
            </a:r>
            <a:r>
              <a:rPr lang="en-US" i="1" dirty="0"/>
              <a:t>Fixating the behavior</a:t>
            </a:r>
          </a:p>
        </p:txBody>
      </p:sp>
      <p:sp>
        <p:nvSpPr>
          <p:cNvPr id="5" name="Date Placeholder 3"/>
          <p:cNvSpPr>
            <a:spLocks noGrp="1"/>
          </p:cNvSpPr>
          <p:nvPr>
            <p:ph type="dt" sz="quarter" idx="10"/>
          </p:nvPr>
        </p:nvSpPr>
        <p:spPr/>
        <p:txBody>
          <a:bodyPr/>
          <a:lstStyle/>
          <a:p>
            <a:pPr>
              <a:defRPr/>
            </a:pPr>
            <a:r>
              <a:rPr lang="da-DK"/>
              <a:t>CS @ AU</a:t>
            </a:r>
            <a:endParaRPr lang="en-GB"/>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FC6CDA30-B845-419F-A424-96ECF2442EF9}" type="slidenum">
              <a:rPr lang="en-GB"/>
              <a:pPr>
                <a:defRPr/>
              </a:pPr>
              <a:t>16</a:t>
            </a:fld>
            <a:endParaRPr lang="en-GB"/>
          </a:p>
        </p:txBody>
      </p:sp>
      <p:pic>
        <p:nvPicPr>
          <p:cNvPr id="8" name="Picture 7">
            <a:extLst>
              <a:ext uri="{FF2B5EF4-FFF2-40B4-BE49-F238E27FC236}">
                <a16:creationId xmlns:a16="http://schemas.microsoft.com/office/drawing/2014/main" id="{CB0313A0-03AE-4759-837F-A0C4E7252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3444" y="3560835"/>
            <a:ext cx="3083356" cy="1736124"/>
          </a:xfrm>
          <a:prstGeom prst="rect">
            <a:avLst/>
          </a:prstGeom>
        </p:spPr>
      </p:pic>
    </p:spTree>
    <p:extLst>
      <p:ext uri="{BB962C8B-B14F-4D97-AF65-F5344CB8AC3E}">
        <p14:creationId xmlns:p14="http://schemas.microsoft.com/office/powerpoint/2010/main" val="118192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948CF4-C9E1-426D-A035-7AD3196B6BBE}"/>
              </a:ext>
            </a:extLst>
          </p:cNvPr>
          <p:cNvSpPr/>
          <p:nvPr/>
        </p:nvSpPr>
        <p:spPr>
          <a:xfrm>
            <a:off x="228600" y="4305300"/>
            <a:ext cx="8610600" cy="8382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D5F59-4C93-4CB7-9775-14684FAAAC95}"/>
              </a:ext>
            </a:extLst>
          </p:cNvPr>
          <p:cNvSpPr>
            <a:spLocks noGrp="1"/>
          </p:cNvSpPr>
          <p:nvPr>
            <p:ph type="title"/>
          </p:nvPr>
        </p:nvSpPr>
        <p:spPr/>
        <p:txBody>
          <a:bodyPr/>
          <a:lstStyle/>
          <a:p>
            <a:r>
              <a:rPr lang="da-DK" dirty="0"/>
              <a:t>…But</a:t>
            </a:r>
          </a:p>
        </p:txBody>
      </p:sp>
      <p:sp>
        <p:nvSpPr>
          <p:cNvPr id="3" name="Content Placeholder 2">
            <a:extLst>
              <a:ext uri="{FF2B5EF4-FFF2-40B4-BE49-F238E27FC236}">
                <a16:creationId xmlns:a16="http://schemas.microsoft.com/office/drawing/2014/main" id="{6E8D7692-BF37-4F36-90E0-01D0C29E793F}"/>
              </a:ext>
            </a:extLst>
          </p:cNvPr>
          <p:cNvSpPr>
            <a:spLocks noGrp="1"/>
          </p:cNvSpPr>
          <p:nvPr>
            <p:ph idx="1"/>
          </p:nvPr>
        </p:nvSpPr>
        <p:spPr/>
        <p:txBody>
          <a:bodyPr/>
          <a:lstStyle/>
          <a:p>
            <a:r>
              <a:rPr lang="da-DK" dirty="0"/>
              <a:t>The brittleness of the test cases hinges on </a:t>
            </a:r>
            <a:r>
              <a:rPr lang="da-DK" i="1" dirty="0"/>
              <a:t>only using the interfaces to the widest possible extend!</a:t>
            </a:r>
            <a:endParaRPr lang="da-DK" b="1" i="1" dirty="0"/>
          </a:p>
          <a:p>
            <a:endParaRPr lang="da-DK" b="1" i="1" dirty="0"/>
          </a:p>
          <a:p>
            <a:r>
              <a:rPr lang="da-DK" b="1" dirty="0">
                <a:solidFill>
                  <a:schemeClr val="accent3">
                    <a:lumMod val="50000"/>
                  </a:schemeClr>
                </a:solidFill>
                <a:sym typeface="Wingdings" panose="05000000000000000000" pitchFamily="2" charset="2"/>
              </a:rPr>
              <a:t>	</a:t>
            </a:r>
            <a:r>
              <a:rPr lang="da-DK" dirty="0" err="1">
                <a:solidFill>
                  <a:schemeClr val="accent3">
                    <a:lumMod val="50000"/>
                  </a:schemeClr>
                </a:solidFill>
                <a:sym typeface="Wingdings" panose="05000000000000000000" pitchFamily="2" charset="2"/>
              </a:rPr>
              <a:t>assertThat</a:t>
            </a:r>
            <a:r>
              <a:rPr lang="da-DK" dirty="0">
                <a:solidFill>
                  <a:schemeClr val="accent3">
                    <a:lumMod val="50000"/>
                  </a:schemeClr>
                </a:solidFill>
                <a:sym typeface="Wingdings" panose="05000000000000000000" pitchFamily="2" charset="2"/>
              </a:rPr>
              <a:t>(</a:t>
            </a:r>
            <a:r>
              <a:rPr lang="da-DK" dirty="0" err="1">
                <a:solidFill>
                  <a:schemeClr val="accent3">
                    <a:lumMod val="50000"/>
                  </a:schemeClr>
                </a:solidFill>
                <a:sym typeface="Wingdings" panose="05000000000000000000" pitchFamily="2" charset="2"/>
              </a:rPr>
              <a:t>game.getCardInHand</a:t>
            </a:r>
            <a:r>
              <a:rPr lang="da-DK" dirty="0">
                <a:solidFill>
                  <a:schemeClr val="accent3">
                    <a:lumMod val="50000"/>
                  </a:schemeClr>
                </a:solidFill>
                <a:sym typeface="Wingdings" panose="05000000000000000000" pitchFamily="2" charset="2"/>
              </a:rPr>
              <a:t>(…), is….)</a:t>
            </a:r>
          </a:p>
          <a:p>
            <a:endParaRPr lang="da-DK" dirty="0">
              <a:solidFill>
                <a:schemeClr val="accent3">
                  <a:lumMod val="50000"/>
                </a:schemeClr>
              </a:solidFill>
              <a:sym typeface="Wingdings" panose="05000000000000000000" pitchFamily="2" charset="2"/>
            </a:endParaRPr>
          </a:p>
          <a:p>
            <a:r>
              <a:rPr lang="da-DK" dirty="0">
                <a:solidFill>
                  <a:schemeClr val="accent2">
                    <a:lumMod val="75000"/>
                  </a:schemeClr>
                </a:solidFill>
                <a:sym typeface="Wingdings" panose="05000000000000000000" pitchFamily="2" charset="2"/>
              </a:rPr>
              <a:t>	</a:t>
            </a:r>
            <a:r>
              <a:rPr lang="da-DK" dirty="0" err="1">
                <a:solidFill>
                  <a:schemeClr val="accent2">
                    <a:lumMod val="75000"/>
                  </a:schemeClr>
                </a:solidFill>
                <a:sym typeface="Wingdings" panose="05000000000000000000" pitchFamily="2" charset="2"/>
              </a:rPr>
              <a:t>assertThat</a:t>
            </a:r>
            <a:r>
              <a:rPr lang="da-DK" dirty="0">
                <a:solidFill>
                  <a:schemeClr val="accent2">
                    <a:lumMod val="75000"/>
                  </a:schemeClr>
                </a:solidFill>
                <a:sym typeface="Wingdings" panose="05000000000000000000" pitchFamily="2" charset="2"/>
              </a:rPr>
              <a:t>(</a:t>
            </a:r>
            <a:r>
              <a:rPr lang="da-DK" dirty="0" err="1">
                <a:solidFill>
                  <a:schemeClr val="accent2">
                    <a:lumMod val="75000"/>
                  </a:schemeClr>
                </a:solidFill>
                <a:sym typeface="Wingdings" panose="05000000000000000000" pitchFamily="2" charset="2"/>
              </a:rPr>
              <a:t>asStdGame.getInternalDataStruture</a:t>
            </a:r>
            <a:r>
              <a:rPr lang="da-DK" dirty="0">
                <a:solidFill>
                  <a:schemeClr val="accent2">
                    <a:lumMod val="75000"/>
                  </a:schemeClr>
                </a:solidFill>
                <a:sym typeface="Wingdings" panose="05000000000000000000" pitchFamily="2" charset="2"/>
              </a:rPr>
              <a:t>()</a:t>
            </a:r>
            <a:br>
              <a:rPr lang="da-DK" dirty="0">
                <a:solidFill>
                  <a:schemeClr val="accent2">
                    <a:lumMod val="75000"/>
                  </a:schemeClr>
                </a:solidFill>
                <a:sym typeface="Wingdings" panose="05000000000000000000" pitchFamily="2" charset="2"/>
              </a:rPr>
            </a:br>
            <a:r>
              <a:rPr lang="da-DK" dirty="0">
                <a:solidFill>
                  <a:schemeClr val="accent2">
                    <a:lumMod val="75000"/>
                  </a:schemeClr>
                </a:solidFill>
                <a:sym typeface="Wingdings" panose="05000000000000000000" pitchFamily="2" charset="2"/>
              </a:rPr>
              <a:t>       .getAsArray()[47], is …)</a:t>
            </a:r>
          </a:p>
          <a:p>
            <a:endParaRPr lang="da-DK" dirty="0">
              <a:sym typeface="Wingdings" panose="05000000000000000000" pitchFamily="2" charset="2"/>
            </a:endParaRPr>
          </a:p>
          <a:p>
            <a:r>
              <a:rPr lang="da-DK" dirty="0">
                <a:sym typeface="Wingdings" panose="05000000000000000000" pitchFamily="2" charset="2"/>
              </a:rPr>
              <a:t>Ensure your test cases does not rely on implementation details…</a:t>
            </a:r>
            <a:endParaRPr lang="da-DK" dirty="0"/>
          </a:p>
        </p:txBody>
      </p:sp>
      <p:sp>
        <p:nvSpPr>
          <p:cNvPr id="4" name="Date Placeholder 3">
            <a:extLst>
              <a:ext uri="{FF2B5EF4-FFF2-40B4-BE49-F238E27FC236}">
                <a16:creationId xmlns:a16="http://schemas.microsoft.com/office/drawing/2014/main" id="{C8079D9F-E2EB-4505-A082-A8E5D595A171}"/>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F55CAD2-6F85-4056-B8D5-7228DF763782}"/>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8D215A5-1B0B-44F3-BC74-09429D3C7A1D}"/>
              </a:ext>
            </a:extLst>
          </p:cNvPr>
          <p:cNvSpPr>
            <a:spLocks noGrp="1"/>
          </p:cNvSpPr>
          <p:nvPr>
            <p:ph type="sldNum" sz="quarter" idx="12"/>
          </p:nvPr>
        </p:nvSpPr>
        <p:spPr/>
        <p:txBody>
          <a:bodyPr/>
          <a:lstStyle/>
          <a:p>
            <a:pPr>
              <a:defRPr/>
            </a:pPr>
            <a:fld id="{40390516-8E9A-4341-B9BC-EA7123011609}" type="slidenum">
              <a:rPr lang="en-US" smtClean="0"/>
              <a:pPr>
                <a:defRPr/>
              </a:pPr>
              <a:t>17</a:t>
            </a:fld>
            <a:endParaRPr lang="en-US"/>
          </a:p>
        </p:txBody>
      </p:sp>
    </p:spTree>
    <p:extLst>
      <p:ext uri="{BB962C8B-B14F-4D97-AF65-F5344CB8AC3E}">
        <p14:creationId xmlns:p14="http://schemas.microsoft.com/office/powerpoint/2010/main" val="56240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da-DK" noProof="0" dirty="0"/>
              <a:t>When redesigning....</a:t>
            </a:r>
          </a:p>
        </p:txBody>
      </p:sp>
      <p:sp>
        <p:nvSpPr>
          <p:cNvPr id="17411" name="Content Placeholder 2"/>
          <p:cNvSpPr>
            <a:spLocks noGrp="1"/>
          </p:cNvSpPr>
          <p:nvPr>
            <p:ph idx="1"/>
          </p:nvPr>
        </p:nvSpPr>
        <p:spPr/>
        <p:txBody>
          <a:bodyPr/>
          <a:lstStyle/>
          <a:p>
            <a:endParaRPr lang="en-US" altLang="da-DK" noProof="0" dirty="0"/>
          </a:p>
          <a:p>
            <a:endParaRPr lang="en-US" altLang="da-DK" noProof="0" dirty="0"/>
          </a:p>
          <a:p>
            <a:endParaRPr lang="en-US" altLang="da-DK" noProof="0" dirty="0"/>
          </a:p>
          <a:p>
            <a:r>
              <a:rPr lang="en-US" altLang="da-DK" noProof="0" dirty="0"/>
              <a:t>TDD often seems like a nuisance to students and developers until the first time they realize that they dare do things they previously never dreamed of!</a:t>
            </a:r>
          </a:p>
          <a:p>
            <a:endParaRPr lang="en-US" altLang="da-DK" noProof="0" dirty="0"/>
          </a:p>
          <a:p>
            <a:r>
              <a:rPr lang="en-US" altLang="da-DK" noProof="0" dirty="0"/>
              <a:t>The first time a major refactoring is required – the light bulb turns on </a:t>
            </a:r>
            <a:r>
              <a:rPr lang="en-US" altLang="da-DK" noProof="0" dirty="0">
                <a:sym typeface="Wingdings" pitchFamily="2" charset="2"/>
              </a:rPr>
              <a:t></a:t>
            </a:r>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32435B26-B5BB-4B74-A0D4-BA05515600A3}" type="slidenum">
              <a:rPr lang="en-GB" smtClean="0"/>
              <a:pPr>
                <a:defRPr/>
              </a:pPr>
              <a:t>18</a:t>
            </a:fld>
            <a:endParaRPr lang="en-GB"/>
          </a:p>
        </p:txBody>
      </p:sp>
      <p:pic>
        <p:nvPicPr>
          <p:cNvPr id="66562" name="Picture 2"/>
          <p:cNvPicPr>
            <a:picLocks noChangeAspect="1" noChangeArrowheads="1"/>
          </p:cNvPicPr>
          <p:nvPr/>
        </p:nvPicPr>
        <p:blipFill>
          <a:blip r:embed="rId2"/>
          <a:srcRect/>
          <a:stretch>
            <a:fillRect/>
          </a:stretch>
        </p:blipFill>
        <p:spPr bwMode="auto">
          <a:xfrm>
            <a:off x="790575" y="1250157"/>
            <a:ext cx="7667625" cy="952500"/>
          </a:xfrm>
          <a:prstGeom prst="rect">
            <a:avLst/>
          </a:prstGeom>
          <a:noFill/>
          <a:ln w="28575" cap="flat" cmpd="sng" algn="ctr">
            <a:solidFill>
              <a:schemeClr val="accent1">
                <a:lumMod val="75000"/>
              </a:schemeClr>
            </a:solidFill>
            <a:prstDash val="solid"/>
            <a:miter lim="800000"/>
            <a:headEnd type="none" w="med" len="med"/>
            <a:tailEnd type="none" w="med" len="med"/>
          </a:ln>
        </p:spPr>
      </p:pic>
      <p:pic>
        <p:nvPicPr>
          <p:cNvPr id="17416" name="Picture 9" descr="j0432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6" y="4643438"/>
            <a:ext cx="974725" cy="81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423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4846B-CAEC-6098-FAF2-7D4319AC67BF}"/>
              </a:ext>
            </a:extLst>
          </p:cNvPr>
          <p:cNvSpPr>
            <a:spLocks noGrp="1"/>
          </p:cNvSpPr>
          <p:nvPr>
            <p:ph type="ctrTitle"/>
          </p:nvPr>
        </p:nvSpPr>
        <p:spPr/>
        <p:txBody>
          <a:bodyPr/>
          <a:lstStyle/>
          <a:p>
            <a:r>
              <a:rPr lang="en-US" dirty="0"/>
              <a:t>A Side Note</a:t>
            </a:r>
          </a:p>
        </p:txBody>
      </p:sp>
      <p:sp>
        <p:nvSpPr>
          <p:cNvPr id="3" name="Subtitle 2">
            <a:extLst>
              <a:ext uri="{FF2B5EF4-FFF2-40B4-BE49-F238E27FC236}">
                <a16:creationId xmlns:a16="http://schemas.microsoft.com/office/drawing/2014/main" id="{8A284D28-2080-2649-F152-4F647E8EE697}"/>
              </a:ext>
            </a:extLst>
          </p:cNvPr>
          <p:cNvSpPr>
            <a:spLocks noGrp="1"/>
          </p:cNvSpPr>
          <p:nvPr>
            <p:ph type="subTitle" idx="1"/>
          </p:nvPr>
        </p:nvSpPr>
        <p:spPr/>
        <p:txBody>
          <a:bodyPr/>
          <a:lstStyle/>
          <a:p>
            <a:r>
              <a:rPr lang="en-US" dirty="0"/>
              <a:t>Tests allow ‘hypotheses’ to be verified quickly…</a:t>
            </a:r>
          </a:p>
        </p:txBody>
      </p:sp>
    </p:spTree>
    <p:extLst>
      <p:ext uri="{BB962C8B-B14F-4D97-AF65-F5344CB8AC3E}">
        <p14:creationId xmlns:p14="http://schemas.microsoft.com/office/powerpoint/2010/main" val="322092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p:txBody>
          <a:bodyPr/>
          <a:lstStyle/>
          <a:p>
            <a:pPr eaLnBrk="1" hangingPunct="1"/>
            <a:r>
              <a:rPr lang="en-US" altLang="da-DK" noProof="0" dirty="0"/>
              <a:t>Two product variants</a:t>
            </a:r>
          </a:p>
        </p:txBody>
      </p:sp>
      <p:sp>
        <p:nvSpPr>
          <p:cNvPr id="4099" name="Rectangle 4"/>
          <p:cNvSpPr>
            <a:spLocks noGrp="1" noChangeArrowheads="1"/>
          </p:cNvSpPr>
          <p:nvPr>
            <p:ph idx="1"/>
          </p:nvPr>
        </p:nvSpPr>
        <p:spPr/>
        <p:txBody>
          <a:bodyPr/>
          <a:lstStyle/>
          <a:p>
            <a:pPr eaLnBrk="1" hangingPunct="1"/>
            <a:r>
              <a:rPr lang="en-US" altLang="da-DK" noProof="0" dirty="0" err="1"/>
              <a:t>Alphatown</a:t>
            </a:r>
            <a:r>
              <a:rPr lang="en-US" altLang="da-DK" noProof="0" dirty="0"/>
              <a:t> and </a:t>
            </a:r>
            <a:r>
              <a:rPr lang="en-US" altLang="da-DK" noProof="0" dirty="0" err="1"/>
              <a:t>Betatown</a:t>
            </a:r>
            <a:endParaRPr lang="en-US" altLang="da-DK" noProof="0" dirty="0"/>
          </a:p>
          <a:p>
            <a:pPr eaLnBrk="1" hangingPunct="1"/>
            <a:endParaRPr lang="en-US" altLang="da-DK" noProof="0" dirty="0"/>
          </a:p>
          <a:p>
            <a:pPr lvl="1" eaLnBrk="1" hangingPunct="1"/>
            <a:r>
              <a:rPr lang="en-US" altLang="da-DK" noProof="0" dirty="0"/>
              <a:t>Four models to handle this</a:t>
            </a:r>
          </a:p>
          <a:p>
            <a:pPr lvl="2" eaLnBrk="1" hangingPunct="1"/>
            <a:r>
              <a:rPr lang="en-US" altLang="da-DK" noProof="0" dirty="0"/>
              <a:t>compositional proposal has nice</a:t>
            </a:r>
            <a:br>
              <a:rPr lang="en-US" altLang="da-DK" noProof="0" dirty="0"/>
            </a:br>
            <a:r>
              <a:rPr lang="en-US" altLang="da-DK" noProof="0" dirty="0"/>
              <a:t>properties...</a:t>
            </a:r>
          </a:p>
          <a:p>
            <a:pPr lvl="1" eaLnBrk="1" hangingPunct="1"/>
            <a:endParaRPr lang="en-US" altLang="da-DK" noProof="0" dirty="0"/>
          </a:p>
          <a:p>
            <a:pPr eaLnBrk="1" hangingPunct="1"/>
            <a:r>
              <a:rPr lang="en-US" altLang="da-DK" noProof="0" dirty="0"/>
              <a:t>How do we introduce </a:t>
            </a:r>
            <a:r>
              <a:rPr lang="en-US" altLang="da-DK" dirty="0"/>
              <a:t>that</a:t>
            </a:r>
            <a:r>
              <a:rPr lang="en-US" altLang="da-DK" noProof="0" dirty="0"/>
              <a:t>?</a:t>
            </a:r>
          </a:p>
        </p:txBody>
      </p:sp>
      <p:sp>
        <p:nvSpPr>
          <p:cNvPr id="5" name="Date Placeholder 3"/>
          <p:cNvSpPr>
            <a:spLocks noGrp="1"/>
          </p:cNvSpPr>
          <p:nvPr>
            <p:ph type="dt" sz="quarter" idx="10"/>
          </p:nvPr>
        </p:nvSpPr>
        <p:spPr/>
        <p:txBody>
          <a:bodyPr/>
          <a:lstStyle/>
          <a:p>
            <a:pPr>
              <a:defRPr/>
            </a:pPr>
            <a:r>
              <a:rPr lang="da-DK"/>
              <a:t>CS @ AU</a:t>
            </a:r>
            <a:endParaRPr lang="en-GB"/>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73E5C0B4-09B2-49C8-ACA7-0A4F0AC95536}" type="slidenum">
              <a:rPr lang="en-GB"/>
              <a:pPr>
                <a:defRPr/>
              </a:pPr>
              <a:t>2</a:t>
            </a:fld>
            <a:endParaRPr lang="en-GB"/>
          </a:p>
        </p:txBody>
      </p:sp>
      <p:pic>
        <p:nvPicPr>
          <p:cNvPr id="4103" name="Picture 2" descr="P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715350"/>
            <a:ext cx="1679173" cy="242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6CB0CF8-3E53-FFD5-042D-F599F3668C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3434" y="1257301"/>
            <a:ext cx="1885950" cy="2514600"/>
          </a:xfrm>
          <a:prstGeom prst="rect">
            <a:avLst/>
          </a:prstGeom>
        </p:spPr>
      </p:pic>
    </p:spTree>
    <p:extLst>
      <p:ext uri="{BB962C8B-B14F-4D97-AF65-F5344CB8AC3E}">
        <p14:creationId xmlns:p14="http://schemas.microsoft.com/office/powerpoint/2010/main" val="334926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5607-B365-6907-5682-7155D1FF5553}"/>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FCACCB76-CE08-225A-FA81-27745C58B4EE}"/>
              </a:ext>
            </a:extLst>
          </p:cNvPr>
          <p:cNvSpPr>
            <a:spLocks noGrp="1"/>
          </p:cNvSpPr>
          <p:nvPr>
            <p:ph idx="1"/>
          </p:nvPr>
        </p:nvSpPr>
        <p:spPr/>
        <p:txBody>
          <a:bodyPr/>
          <a:lstStyle/>
          <a:p>
            <a:r>
              <a:rPr lang="en-US" dirty="0"/>
              <a:t>2023 discussion forum question</a:t>
            </a:r>
          </a:p>
          <a:p>
            <a:pPr lvl="1"/>
            <a:r>
              <a:rPr lang="en-US" dirty="0"/>
              <a:t>‘Why that </a:t>
            </a:r>
            <a:r>
              <a:rPr lang="en-US" dirty="0" err="1"/>
              <a:t>Status.NOT_ALLOWED_TO_ACT_ON_BEHALF</a:t>
            </a:r>
            <a:r>
              <a:rPr lang="en-US" dirty="0"/>
              <a:t>…?’</a:t>
            </a:r>
          </a:p>
          <a:p>
            <a:pPr lvl="2"/>
            <a:r>
              <a:rPr lang="en-US" dirty="0"/>
              <a:t>That is – what purpose does that particular value serve?</a:t>
            </a:r>
          </a:p>
          <a:p>
            <a:r>
              <a:rPr lang="en-US" dirty="0"/>
              <a:t>Good question?</a:t>
            </a:r>
          </a:p>
          <a:p>
            <a:pPr lvl="1"/>
            <a:r>
              <a:rPr lang="en-US" dirty="0"/>
              <a:t>The history of that is, well history! Code evolves, ideas are tried out, sometimes they are essential, sometimes not, so is it vital that this status value is kept? Or, can I delete it?</a:t>
            </a:r>
          </a:p>
          <a:p>
            <a:endParaRPr lang="en-US" dirty="0"/>
          </a:p>
          <a:p>
            <a:r>
              <a:rPr lang="en-US" dirty="0"/>
              <a:t>How to I find the answer to that?</a:t>
            </a:r>
          </a:p>
          <a:p>
            <a:pPr lvl="1"/>
            <a:r>
              <a:rPr lang="en-US" b="1" dirty="0"/>
              <a:t>By using my tests! The software Vise…</a:t>
            </a:r>
          </a:p>
        </p:txBody>
      </p:sp>
      <p:sp>
        <p:nvSpPr>
          <p:cNvPr id="4" name="Date Placeholder 3">
            <a:extLst>
              <a:ext uri="{FF2B5EF4-FFF2-40B4-BE49-F238E27FC236}">
                <a16:creationId xmlns:a16="http://schemas.microsoft.com/office/drawing/2014/main" id="{68DA18FA-DE04-881D-3A50-8D53ED3CB81B}"/>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5028E9E6-5546-1510-0060-56DAB92A4559}"/>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C6F3748-B51C-6CAD-0155-CFBFAA729392}"/>
              </a:ext>
            </a:extLst>
          </p:cNvPr>
          <p:cNvSpPr>
            <a:spLocks noGrp="1"/>
          </p:cNvSpPr>
          <p:nvPr>
            <p:ph type="sldNum" sz="quarter" idx="12"/>
          </p:nvPr>
        </p:nvSpPr>
        <p:spPr/>
        <p:txBody>
          <a:bodyPr/>
          <a:lstStyle/>
          <a:p>
            <a:pPr>
              <a:defRPr/>
            </a:pPr>
            <a:fld id="{40390516-8E9A-4341-B9BC-EA7123011609}" type="slidenum">
              <a:rPr lang="en-US" smtClean="0"/>
              <a:pPr>
                <a:defRPr/>
              </a:pPr>
              <a:t>20</a:t>
            </a:fld>
            <a:endParaRPr lang="en-US"/>
          </a:p>
        </p:txBody>
      </p:sp>
    </p:spTree>
    <p:extLst>
      <p:ext uri="{BB962C8B-B14F-4D97-AF65-F5344CB8AC3E}">
        <p14:creationId xmlns:p14="http://schemas.microsoft.com/office/powerpoint/2010/main" val="339642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BC4B-36E4-9DB8-5941-320F8E03B168}"/>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8314CB0F-FEA4-C63B-D74D-4FB2BCAA556C}"/>
              </a:ext>
            </a:extLst>
          </p:cNvPr>
          <p:cNvSpPr>
            <a:spLocks noGrp="1"/>
          </p:cNvSpPr>
          <p:nvPr>
            <p:ph idx="1"/>
          </p:nvPr>
        </p:nvSpPr>
        <p:spPr/>
        <p:txBody>
          <a:bodyPr/>
          <a:lstStyle/>
          <a:p>
            <a:r>
              <a:rPr lang="en-US" dirty="0"/>
              <a:t>So – I use IntelliJ to find uses of that value. And find a couple of places, one example being</a:t>
            </a:r>
          </a:p>
          <a:p>
            <a:endParaRPr lang="en-US" dirty="0"/>
          </a:p>
          <a:p>
            <a:endParaRPr lang="en-US" dirty="0"/>
          </a:p>
          <a:p>
            <a:endParaRPr lang="en-US" dirty="0"/>
          </a:p>
          <a:p>
            <a:endParaRPr lang="en-US" dirty="0"/>
          </a:p>
          <a:p>
            <a:r>
              <a:rPr lang="en-US" b="1" dirty="0"/>
              <a:t>The ‘what if’ scenario</a:t>
            </a:r>
          </a:p>
          <a:p>
            <a:pPr lvl="1"/>
            <a:r>
              <a:rPr lang="en-US" dirty="0"/>
              <a:t>Use your tests to see what happens if…</a:t>
            </a:r>
          </a:p>
          <a:p>
            <a:pPr lvl="2"/>
            <a:r>
              <a:rPr lang="en-US" dirty="0"/>
              <a:t>If I replace it by NOT_OWNER???</a:t>
            </a:r>
          </a:p>
          <a:p>
            <a:r>
              <a:rPr lang="en-US" b="1" dirty="0"/>
              <a:t>Why can this ‘what if’ test provide value?</a:t>
            </a:r>
          </a:p>
        </p:txBody>
      </p:sp>
      <p:sp>
        <p:nvSpPr>
          <p:cNvPr id="4" name="Date Placeholder 3">
            <a:extLst>
              <a:ext uri="{FF2B5EF4-FFF2-40B4-BE49-F238E27FC236}">
                <a16:creationId xmlns:a16="http://schemas.microsoft.com/office/drawing/2014/main" id="{CB1517A0-A4B3-9BA2-FBB7-8CE5CEA2EC22}"/>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5E9F372-6546-57AD-FCFB-CBFD1B650C0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8D000E54-9423-DC0E-F69A-652A9DD91F7F}"/>
              </a:ext>
            </a:extLst>
          </p:cNvPr>
          <p:cNvSpPr>
            <a:spLocks noGrp="1"/>
          </p:cNvSpPr>
          <p:nvPr>
            <p:ph type="sldNum" sz="quarter" idx="12"/>
          </p:nvPr>
        </p:nvSpPr>
        <p:spPr/>
        <p:txBody>
          <a:bodyPr/>
          <a:lstStyle/>
          <a:p>
            <a:pPr>
              <a:defRPr/>
            </a:pPr>
            <a:fld id="{40390516-8E9A-4341-B9BC-EA7123011609}" type="slidenum">
              <a:rPr lang="en-US" smtClean="0"/>
              <a:pPr>
                <a:defRPr/>
              </a:pPr>
              <a:t>21</a:t>
            </a:fld>
            <a:endParaRPr lang="en-US"/>
          </a:p>
        </p:txBody>
      </p:sp>
      <p:pic>
        <p:nvPicPr>
          <p:cNvPr id="10" name="Picture 9">
            <a:extLst>
              <a:ext uri="{FF2B5EF4-FFF2-40B4-BE49-F238E27FC236}">
                <a16:creationId xmlns:a16="http://schemas.microsoft.com/office/drawing/2014/main" id="{B55DAF06-CC89-BB18-1071-E5230AB8768E}"/>
              </a:ext>
            </a:extLst>
          </p:cNvPr>
          <p:cNvPicPr>
            <a:picLocks noChangeAspect="1"/>
          </p:cNvPicPr>
          <p:nvPr/>
        </p:nvPicPr>
        <p:blipFill>
          <a:blip r:embed="rId2"/>
          <a:stretch>
            <a:fillRect/>
          </a:stretch>
        </p:blipFill>
        <p:spPr>
          <a:xfrm>
            <a:off x="1066947" y="1866900"/>
            <a:ext cx="6619875" cy="1485900"/>
          </a:xfrm>
          <a:prstGeom prst="rect">
            <a:avLst/>
          </a:prstGeom>
        </p:spPr>
      </p:pic>
    </p:spTree>
    <p:extLst>
      <p:ext uri="{BB962C8B-B14F-4D97-AF65-F5344CB8AC3E}">
        <p14:creationId xmlns:p14="http://schemas.microsoft.com/office/powerpoint/2010/main" val="319596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endParaRPr lang="da-DK" dirty="0"/>
          </a:p>
        </p:txBody>
      </p:sp>
      <p:sp>
        <p:nvSpPr>
          <p:cNvPr id="3" name="Content Placeholder 2"/>
          <p:cNvSpPr>
            <a:spLocks noGrp="1"/>
          </p:cNvSpPr>
          <p:nvPr>
            <p:ph idx="1"/>
          </p:nvPr>
        </p:nvSpPr>
        <p:spPr/>
        <p:txBody>
          <a:bodyPr/>
          <a:lstStyle/>
          <a:p>
            <a:r>
              <a:rPr lang="en-US" dirty="0"/>
              <a:t>The point here is:</a:t>
            </a:r>
          </a:p>
          <a:p>
            <a:pPr lvl="1"/>
            <a:r>
              <a:rPr lang="en-US" dirty="0"/>
              <a:t>If 1 out of 95 test cases break, then…</a:t>
            </a:r>
          </a:p>
          <a:p>
            <a:pPr lvl="1"/>
            <a:endParaRPr lang="en-US" dirty="0"/>
          </a:p>
          <a:p>
            <a:pPr lvl="1"/>
            <a:r>
              <a:rPr lang="en-US" dirty="0"/>
              <a:t>If 92 out of 95 test cases break, then …</a:t>
            </a:r>
          </a:p>
          <a:p>
            <a:pPr lvl="1"/>
            <a:endParaRPr lang="en-US" dirty="0"/>
          </a:p>
          <a:p>
            <a:endParaRPr lang="en-US" dirty="0"/>
          </a:p>
          <a:p>
            <a:r>
              <a:rPr lang="en-US" dirty="0"/>
              <a:t>Yeah – then </a:t>
            </a:r>
            <a:r>
              <a:rPr lang="en-US" b="1" dirty="0"/>
              <a:t>what?</a:t>
            </a:r>
          </a:p>
          <a:p>
            <a:endParaRPr lang="en-US" b="1" dirty="0"/>
          </a:p>
          <a:p>
            <a:r>
              <a:rPr lang="en-US" b="1" dirty="0"/>
              <a:t>The “blast radius” is estimated</a:t>
            </a:r>
          </a:p>
          <a:p>
            <a:pPr lvl="1"/>
            <a:r>
              <a:rPr lang="en-US" b="1" dirty="0"/>
              <a:t>Will this have small or large implications?</a:t>
            </a:r>
            <a:endParaRPr lang="da-DK" dirty="0"/>
          </a:p>
        </p:txBody>
      </p:sp>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22</a:t>
            </a:fld>
            <a:endParaRPr lang="en-US"/>
          </a:p>
        </p:txBody>
      </p:sp>
    </p:spTree>
    <p:extLst>
      <p:ext uri="{BB962C8B-B14F-4D97-AF65-F5344CB8AC3E}">
        <p14:creationId xmlns:p14="http://schemas.microsoft.com/office/powerpoint/2010/main" val="45065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916EEE-3C8E-1231-DCE9-B9845E8455D2}"/>
              </a:ext>
            </a:extLst>
          </p:cNvPr>
          <p:cNvPicPr>
            <a:picLocks noChangeAspect="1"/>
          </p:cNvPicPr>
          <p:nvPr/>
        </p:nvPicPr>
        <p:blipFill>
          <a:blip r:embed="rId2"/>
          <a:stretch>
            <a:fillRect/>
          </a:stretch>
        </p:blipFill>
        <p:spPr>
          <a:xfrm>
            <a:off x="3659582" y="2664884"/>
            <a:ext cx="4181475" cy="1285875"/>
          </a:xfrm>
          <a:prstGeom prst="rect">
            <a:avLst/>
          </a:prstGeom>
        </p:spPr>
      </p:pic>
      <p:sp>
        <p:nvSpPr>
          <p:cNvPr id="2" name="Title 1">
            <a:extLst>
              <a:ext uri="{FF2B5EF4-FFF2-40B4-BE49-F238E27FC236}">
                <a16:creationId xmlns:a16="http://schemas.microsoft.com/office/drawing/2014/main" id="{DF90AC70-0660-DDDD-498D-00516B479734}"/>
              </a:ext>
            </a:extLst>
          </p:cNvPr>
          <p:cNvSpPr>
            <a:spLocks noGrp="1"/>
          </p:cNvSpPr>
          <p:nvPr>
            <p:ph type="title"/>
          </p:nvPr>
        </p:nvSpPr>
        <p:spPr/>
        <p:txBody>
          <a:bodyPr/>
          <a:lstStyle/>
          <a:p>
            <a:r>
              <a:rPr lang="en-US" dirty="0"/>
              <a:t>What If game</a:t>
            </a:r>
          </a:p>
        </p:txBody>
      </p:sp>
      <p:sp>
        <p:nvSpPr>
          <p:cNvPr id="3" name="Content Placeholder 2">
            <a:extLst>
              <a:ext uri="{FF2B5EF4-FFF2-40B4-BE49-F238E27FC236}">
                <a16:creationId xmlns:a16="http://schemas.microsoft.com/office/drawing/2014/main" id="{CDFFD1DB-D116-3D07-7676-94F6853F3623}"/>
              </a:ext>
            </a:extLst>
          </p:cNvPr>
          <p:cNvSpPr>
            <a:spLocks noGrp="1"/>
          </p:cNvSpPr>
          <p:nvPr>
            <p:ph idx="1"/>
          </p:nvPr>
        </p:nvSpPr>
        <p:spPr/>
        <p:txBody>
          <a:bodyPr/>
          <a:lstStyle/>
          <a:p>
            <a:r>
              <a:rPr lang="en-US" dirty="0"/>
              <a:t>So I make that change (temporarily) to assess</a:t>
            </a:r>
          </a:p>
        </p:txBody>
      </p:sp>
      <p:sp>
        <p:nvSpPr>
          <p:cNvPr id="4" name="Date Placeholder 3">
            <a:extLst>
              <a:ext uri="{FF2B5EF4-FFF2-40B4-BE49-F238E27FC236}">
                <a16:creationId xmlns:a16="http://schemas.microsoft.com/office/drawing/2014/main" id="{2D082878-DDDD-F6AC-42F8-530166D5846E}"/>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755F7C53-57D9-0CB0-83C5-25E8C2488A3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6BC6A8E7-AAA2-E381-27E1-ED511763563A}"/>
              </a:ext>
            </a:extLst>
          </p:cNvPr>
          <p:cNvSpPr>
            <a:spLocks noGrp="1"/>
          </p:cNvSpPr>
          <p:nvPr>
            <p:ph type="sldNum" sz="quarter" idx="12"/>
          </p:nvPr>
        </p:nvSpPr>
        <p:spPr/>
        <p:txBody>
          <a:bodyPr/>
          <a:lstStyle/>
          <a:p>
            <a:pPr>
              <a:defRPr/>
            </a:pPr>
            <a:fld id="{40390516-8E9A-4341-B9BC-EA7123011609}" type="slidenum">
              <a:rPr lang="en-US" smtClean="0"/>
              <a:pPr>
                <a:defRPr/>
              </a:pPr>
              <a:t>23</a:t>
            </a:fld>
            <a:endParaRPr lang="en-US"/>
          </a:p>
        </p:txBody>
      </p:sp>
      <p:pic>
        <p:nvPicPr>
          <p:cNvPr id="8" name="Picture 7">
            <a:extLst>
              <a:ext uri="{FF2B5EF4-FFF2-40B4-BE49-F238E27FC236}">
                <a16:creationId xmlns:a16="http://schemas.microsoft.com/office/drawing/2014/main" id="{B55DAF06-CC89-BB18-1071-E5230AB8768E}"/>
              </a:ext>
            </a:extLst>
          </p:cNvPr>
          <p:cNvPicPr>
            <a:picLocks noChangeAspect="1"/>
          </p:cNvPicPr>
          <p:nvPr/>
        </p:nvPicPr>
        <p:blipFill>
          <a:blip r:embed="rId3"/>
          <a:stretch>
            <a:fillRect/>
          </a:stretch>
        </p:blipFill>
        <p:spPr>
          <a:xfrm>
            <a:off x="703692" y="1371600"/>
            <a:ext cx="6619875" cy="1485900"/>
          </a:xfrm>
          <a:prstGeom prst="rect">
            <a:avLst/>
          </a:prstGeom>
        </p:spPr>
      </p:pic>
      <p:sp>
        <p:nvSpPr>
          <p:cNvPr id="9" name="Arrow: Right 8">
            <a:extLst>
              <a:ext uri="{FF2B5EF4-FFF2-40B4-BE49-F238E27FC236}">
                <a16:creationId xmlns:a16="http://schemas.microsoft.com/office/drawing/2014/main" id="{61572815-9E73-F4E3-78BA-01061C74CBBD}"/>
              </a:ext>
            </a:extLst>
          </p:cNvPr>
          <p:cNvSpPr/>
          <p:nvPr/>
        </p:nvSpPr>
        <p:spPr>
          <a:xfrm rot="1406358">
            <a:off x="5554570" y="2179880"/>
            <a:ext cx="838200" cy="6858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7633A12-0BB1-8DD4-183E-E30E9804BA64}"/>
              </a:ext>
            </a:extLst>
          </p:cNvPr>
          <p:cNvSpPr/>
          <p:nvPr/>
        </p:nvSpPr>
        <p:spPr>
          <a:xfrm>
            <a:off x="6507146" y="3023129"/>
            <a:ext cx="1303767"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875C5C9-0FA6-B95D-0410-85DD525AD62D}"/>
              </a:ext>
            </a:extLst>
          </p:cNvPr>
          <p:cNvPicPr>
            <a:picLocks noChangeAspect="1"/>
          </p:cNvPicPr>
          <p:nvPr/>
        </p:nvPicPr>
        <p:blipFill>
          <a:blip r:embed="rId4"/>
          <a:stretch>
            <a:fillRect/>
          </a:stretch>
        </p:blipFill>
        <p:spPr>
          <a:xfrm>
            <a:off x="297656" y="3858111"/>
            <a:ext cx="5653087" cy="1691524"/>
          </a:xfrm>
          <a:prstGeom prst="rect">
            <a:avLst/>
          </a:prstGeom>
        </p:spPr>
      </p:pic>
      <p:sp>
        <p:nvSpPr>
          <p:cNvPr id="15" name="Rectangle: Rounded Corners 14">
            <a:extLst>
              <a:ext uri="{FF2B5EF4-FFF2-40B4-BE49-F238E27FC236}">
                <a16:creationId xmlns:a16="http://schemas.microsoft.com/office/drawing/2014/main" id="{14A578D6-4DFD-D9B5-463E-24A0B585F58A}"/>
              </a:ext>
            </a:extLst>
          </p:cNvPr>
          <p:cNvSpPr/>
          <p:nvPr/>
        </p:nvSpPr>
        <p:spPr>
          <a:xfrm>
            <a:off x="6172200" y="3695700"/>
            <a:ext cx="2587607" cy="10668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Run all tests…</a:t>
            </a:r>
          </a:p>
          <a:p>
            <a:pPr algn="ctr"/>
            <a:r>
              <a:rPr lang="en-US" dirty="0"/>
              <a:t>… to see only a </a:t>
            </a:r>
            <a:r>
              <a:rPr lang="en-US" b="1" dirty="0"/>
              <a:t>single</a:t>
            </a:r>
            <a:r>
              <a:rPr lang="en-US" dirty="0"/>
              <a:t> fail!</a:t>
            </a:r>
          </a:p>
        </p:txBody>
      </p:sp>
    </p:spTree>
    <p:extLst>
      <p:ext uri="{BB962C8B-B14F-4D97-AF65-F5344CB8AC3E}">
        <p14:creationId xmlns:p14="http://schemas.microsoft.com/office/powerpoint/2010/main" val="3783565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8793-5B67-062F-4244-513E074F174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8B0CE8E-59FF-033E-4391-915E305BA047}"/>
              </a:ext>
            </a:extLst>
          </p:cNvPr>
          <p:cNvSpPr>
            <a:spLocks noGrp="1"/>
          </p:cNvSpPr>
          <p:nvPr>
            <p:ph idx="1"/>
          </p:nvPr>
        </p:nvSpPr>
        <p:spPr/>
        <p:txBody>
          <a:bodyPr/>
          <a:lstStyle/>
          <a:p>
            <a:r>
              <a:rPr lang="en-US" dirty="0"/>
              <a:t>For the domain code (game code), it seems that particular Status value does not provide any value beyond what NOT_OWNER does.</a:t>
            </a:r>
          </a:p>
          <a:p>
            <a:pPr lvl="1"/>
            <a:r>
              <a:rPr lang="en-US" dirty="0"/>
              <a:t>It can probably be removed, the ‘blast area’ is small</a:t>
            </a:r>
          </a:p>
          <a:p>
            <a:pPr lvl="1"/>
            <a:r>
              <a:rPr lang="en-US" dirty="0"/>
              <a:t>Removed in the code base for the E24 instance</a:t>
            </a:r>
          </a:p>
          <a:p>
            <a:pPr lvl="1"/>
            <a:endParaRPr lang="en-US" dirty="0"/>
          </a:p>
          <a:p>
            <a:r>
              <a:rPr lang="en-US" dirty="0"/>
              <a:t>As UI operations are manually tested, I do still need to verify that aspect</a:t>
            </a:r>
          </a:p>
          <a:p>
            <a:pPr lvl="1"/>
            <a:r>
              <a:rPr lang="en-US" dirty="0"/>
              <a:t>Issue: Game domain works, but the UI fails…</a:t>
            </a:r>
          </a:p>
          <a:p>
            <a:pPr lvl="1"/>
            <a:endParaRPr lang="en-US" dirty="0"/>
          </a:p>
          <a:p>
            <a:pPr lvl="1"/>
            <a:r>
              <a:rPr lang="en-US" dirty="0"/>
              <a:t>But now my test cases include </a:t>
            </a:r>
            <a:r>
              <a:rPr lang="en-US" i="1" dirty="0"/>
              <a:t>window driver tests…</a:t>
            </a:r>
            <a:endParaRPr lang="en-US" dirty="0"/>
          </a:p>
          <a:p>
            <a:endParaRPr lang="en-US" dirty="0"/>
          </a:p>
        </p:txBody>
      </p:sp>
      <p:sp>
        <p:nvSpPr>
          <p:cNvPr id="4" name="Date Placeholder 3">
            <a:extLst>
              <a:ext uri="{FF2B5EF4-FFF2-40B4-BE49-F238E27FC236}">
                <a16:creationId xmlns:a16="http://schemas.microsoft.com/office/drawing/2014/main" id="{296BD575-BC12-4F18-4B16-87331300DEA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BE8807D4-7302-8233-285E-5CF310CCC37E}"/>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5C3FC9D9-BE2A-77DA-7D14-5FD09F35C394}"/>
              </a:ext>
            </a:extLst>
          </p:cNvPr>
          <p:cNvSpPr>
            <a:spLocks noGrp="1"/>
          </p:cNvSpPr>
          <p:nvPr>
            <p:ph type="sldNum" sz="quarter" idx="12"/>
          </p:nvPr>
        </p:nvSpPr>
        <p:spPr/>
        <p:txBody>
          <a:bodyPr/>
          <a:lstStyle/>
          <a:p>
            <a:pPr>
              <a:defRPr/>
            </a:pPr>
            <a:fld id="{40390516-8E9A-4341-B9BC-EA7123011609}" type="slidenum">
              <a:rPr lang="en-US" smtClean="0"/>
              <a:pPr>
                <a:defRPr/>
              </a:pPr>
              <a:t>24</a:t>
            </a:fld>
            <a:endParaRPr lang="en-US"/>
          </a:p>
        </p:txBody>
      </p:sp>
    </p:spTree>
    <p:extLst>
      <p:ext uri="{BB962C8B-B14F-4D97-AF65-F5344CB8AC3E}">
        <p14:creationId xmlns:p14="http://schemas.microsoft.com/office/powerpoint/2010/main" val="247644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p:txBody>
          <a:bodyPr/>
          <a:lstStyle/>
          <a:p>
            <a:pPr eaLnBrk="1" hangingPunct="1"/>
            <a:r>
              <a:rPr lang="en-US" altLang="da-DK" noProof="0" dirty="0"/>
              <a:t>Iteration 2</a:t>
            </a:r>
          </a:p>
        </p:txBody>
      </p:sp>
      <p:sp>
        <p:nvSpPr>
          <p:cNvPr id="18435" name="Rectangle 5"/>
          <p:cNvSpPr>
            <a:spLocks noGrp="1" noChangeArrowheads="1"/>
          </p:cNvSpPr>
          <p:nvPr>
            <p:ph type="subTitle" idx="1"/>
          </p:nvPr>
        </p:nvSpPr>
        <p:spPr/>
        <p:txBody>
          <a:bodyPr/>
          <a:lstStyle/>
          <a:p>
            <a:pPr eaLnBrk="1" hangingPunct="1"/>
            <a:r>
              <a:rPr lang="en-US" altLang="da-DK" noProof="0" dirty="0" err="1"/>
              <a:t>Betatown</a:t>
            </a:r>
            <a:r>
              <a:rPr lang="en-US" altLang="da-DK" noProof="0" dirty="0"/>
              <a:t> Rate Policy</a:t>
            </a:r>
          </a:p>
        </p:txBody>
      </p:sp>
    </p:spTree>
    <p:extLst>
      <p:ext uri="{BB962C8B-B14F-4D97-AF65-F5344CB8AC3E}">
        <p14:creationId xmlns:p14="http://schemas.microsoft.com/office/powerpoint/2010/main" val="171565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da-DK" noProof="0" dirty="0"/>
              <a:t>Triangulation at Algorithm Level</a:t>
            </a:r>
          </a:p>
        </p:txBody>
      </p:sp>
      <p:sp>
        <p:nvSpPr>
          <p:cNvPr id="19459" name="Rectangle 3"/>
          <p:cNvSpPr>
            <a:spLocks noGrp="1" noChangeArrowheads="1"/>
          </p:cNvSpPr>
          <p:nvPr>
            <p:ph idx="1"/>
          </p:nvPr>
        </p:nvSpPr>
        <p:spPr>
          <a:xfrm>
            <a:off x="381000" y="952500"/>
            <a:ext cx="5105400" cy="4318000"/>
          </a:xfrm>
        </p:spPr>
        <p:txBody>
          <a:bodyPr/>
          <a:lstStyle/>
          <a:p>
            <a:pPr eaLnBrk="1" hangingPunct="1"/>
            <a:r>
              <a:rPr lang="en-US" altLang="da-DK" sz="2000" noProof="0" dirty="0"/>
              <a:t>Introducing the real </a:t>
            </a:r>
            <a:r>
              <a:rPr lang="en-US" altLang="da-DK" sz="2000" noProof="0" dirty="0" err="1"/>
              <a:t>BetaTown</a:t>
            </a:r>
            <a:r>
              <a:rPr lang="en-US" altLang="da-DK" sz="2000" noProof="0" dirty="0"/>
              <a:t> rate policy is a nice example of using </a:t>
            </a:r>
            <a:r>
              <a:rPr lang="en-US" altLang="da-DK" sz="2000" b="1" noProof="0" dirty="0"/>
              <a:t>Triangulation</a:t>
            </a:r>
          </a:p>
          <a:p>
            <a:pPr lvl="1" eaLnBrk="1" hangingPunct="1"/>
            <a:r>
              <a:rPr lang="en-US" altLang="da-DK" sz="1800" noProof="0" dirty="0"/>
              <a:t>Iteration </a:t>
            </a:r>
            <a:r>
              <a:rPr lang="en-US" altLang="da-DK" sz="1800" b="1" noProof="0" dirty="0"/>
              <a:t>2:</a:t>
            </a:r>
          </a:p>
          <a:p>
            <a:pPr lvl="2" eaLnBrk="1" hangingPunct="1"/>
            <a:r>
              <a:rPr lang="en-US" altLang="da-DK" sz="1600" noProof="0" dirty="0"/>
              <a:t>Add test case for first hour =&gt; production code</a:t>
            </a:r>
          </a:p>
          <a:p>
            <a:pPr lvl="1" eaLnBrk="1" hangingPunct="1"/>
            <a:endParaRPr lang="en-US" altLang="da-DK" sz="1800" noProof="0" dirty="0"/>
          </a:p>
          <a:p>
            <a:pPr lvl="1" eaLnBrk="1" hangingPunct="1">
              <a:buFontTx/>
              <a:buNone/>
            </a:pPr>
            <a:endParaRPr lang="en-US" altLang="da-DK" sz="1800" noProof="0" dirty="0"/>
          </a:p>
          <a:p>
            <a:pPr lvl="1" eaLnBrk="1" hangingPunct="1"/>
            <a:r>
              <a:rPr lang="en-US" altLang="da-DK" sz="1800" noProof="0" dirty="0"/>
              <a:t>Iteration </a:t>
            </a:r>
            <a:r>
              <a:rPr lang="en-US" altLang="da-DK" sz="1800" b="1" noProof="0" dirty="0"/>
              <a:t>3</a:t>
            </a:r>
            <a:r>
              <a:rPr lang="en-US" altLang="da-DK" sz="1800" noProof="0" dirty="0"/>
              <a:t>: Add test case for second hour </a:t>
            </a:r>
          </a:p>
          <a:p>
            <a:pPr lvl="2" eaLnBrk="1" hangingPunct="1"/>
            <a:r>
              <a:rPr lang="en-US" altLang="da-DK" sz="1600" noProof="0" dirty="0"/>
              <a:t>Add just enough complexity to the rate policy algorithm</a:t>
            </a:r>
          </a:p>
          <a:p>
            <a:pPr lvl="1" eaLnBrk="1" hangingPunct="1"/>
            <a:r>
              <a:rPr lang="en-US" altLang="da-DK" sz="1800" noProof="0" dirty="0"/>
              <a:t>Iteration </a:t>
            </a:r>
            <a:r>
              <a:rPr lang="en-US" altLang="da-DK" sz="1800" b="1" noProof="0" dirty="0"/>
              <a:t>4:</a:t>
            </a:r>
            <a:r>
              <a:rPr lang="en-US" altLang="da-DK" sz="1800" noProof="0" dirty="0"/>
              <a:t> Add test case for third (and following) hour</a:t>
            </a:r>
          </a:p>
          <a:p>
            <a:pPr lvl="2" eaLnBrk="1" hangingPunct="1"/>
            <a:r>
              <a:rPr lang="en-US" altLang="da-DK" sz="1600" noProof="0" dirty="0"/>
              <a:t>Add just enough more complexity</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6A6B6145-9D03-4B58-B280-6EE6FAD1D13F}" type="slidenum">
              <a:rPr lang="en-GB"/>
              <a:pPr>
                <a:defRPr/>
              </a:pPr>
              <a:t>26</a:t>
            </a:fld>
            <a:endParaRPr lang="en-GB"/>
          </a:p>
        </p:txBody>
      </p:sp>
      <p:pic>
        <p:nvPicPr>
          <p:cNvPr id="194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46997"/>
            <a:ext cx="5029200" cy="62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03" y="1703997"/>
            <a:ext cx="3682797" cy="17631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62600" y="2775155"/>
            <a:ext cx="22098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62600" y="2400300"/>
            <a:ext cx="3352800" cy="3748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385003" y="2019300"/>
            <a:ext cx="3301797"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8078429" y="1905000"/>
            <a:ext cx="876300" cy="30480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100" dirty="0" err="1"/>
              <a:t>Iteration</a:t>
            </a:r>
            <a:r>
              <a:rPr lang="da-DK" sz="1100" dirty="0"/>
              <a:t> 4</a:t>
            </a:r>
            <a:endParaRPr lang="en-US" sz="1100" dirty="0"/>
          </a:p>
        </p:txBody>
      </p:sp>
      <p:sp>
        <p:nvSpPr>
          <p:cNvPr id="13" name="Rectangle 12"/>
          <p:cNvSpPr/>
          <p:nvPr/>
        </p:nvSpPr>
        <p:spPr>
          <a:xfrm>
            <a:off x="8051390" y="2622755"/>
            <a:ext cx="876300" cy="30480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100" dirty="0" err="1"/>
              <a:t>Iteration</a:t>
            </a:r>
            <a:r>
              <a:rPr lang="da-DK" sz="1100" dirty="0"/>
              <a:t> 3</a:t>
            </a:r>
            <a:endParaRPr lang="en-US" sz="1100" dirty="0"/>
          </a:p>
        </p:txBody>
      </p:sp>
      <p:sp>
        <p:nvSpPr>
          <p:cNvPr id="14" name="Rectangle 13"/>
          <p:cNvSpPr/>
          <p:nvPr/>
        </p:nvSpPr>
        <p:spPr>
          <a:xfrm>
            <a:off x="7543800" y="3004648"/>
            <a:ext cx="876300" cy="30480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a-DK" sz="1100" dirty="0" err="1"/>
              <a:t>Iteration</a:t>
            </a:r>
            <a:r>
              <a:rPr lang="da-DK" sz="1100" dirty="0"/>
              <a:t> 2</a:t>
            </a:r>
            <a:endParaRPr lang="en-US" sz="1100" dirty="0"/>
          </a:p>
        </p:txBody>
      </p:sp>
    </p:spTree>
    <p:extLst>
      <p:ext uri="{BB962C8B-B14F-4D97-AF65-F5344CB8AC3E}">
        <p14:creationId xmlns:p14="http://schemas.microsoft.com/office/powerpoint/2010/main" val="1865448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Uhum</a:t>
            </a:r>
            <a:r>
              <a:rPr lang="en-US" dirty="0"/>
              <a:t> – the Details?</a:t>
            </a:r>
            <a:endParaRPr lang="da-DK" dirty="0"/>
          </a:p>
        </p:txBody>
      </p:sp>
      <p:pic>
        <p:nvPicPr>
          <p:cNvPr id="7" name="Content Placeholder 6"/>
          <p:cNvPicPr>
            <a:picLocks noGrp="1" noChangeAspect="1"/>
          </p:cNvPicPr>
          <p:nvPr>
            <p:ph idx="1"/>
          </p:nvPr>
        </p:nvPicPr>
        <p:blipFill>
          <a:blip r:embed="rId2"/>
          <a:stretch>
            <a:fillRect/>
          </a:stretch>
        </p:blipFill>
        <p:spPr>
          <a:xfrm>
            <a:off x="462566" y="1028700"/>
            <a:ext cx="4525316" cy="3098800"/>
          </a:xfrm>
          <a:prstGeom prst="rect">
            <a:avLst/>
          </a:prstGeom>
        </p:spPr>
      </p:pic>
      <p:sp>
        <p:nvSpPr>
          <p:cNvPr id="4" name="Date Placeholder 3"/>
          <p:cNvSpPr>
            <a:spLocks noGrp="1"/>
          </p:cNvSpPr>
          <p:nvPr>
            <p:ph type="dt" sz="half" idx="10"/>
          </p:nvPr>
        </p:nvSpPr>
        <p:spPr/>
        <p:txBody>
          <a:bodyPr/>
          <a:lstStyle/>
          <a:p>
            <a:pPr>
              <a:defRPr/>
            </a:pPr>
            <a:r>
              <a:rPr lang="en-US"/>
              <a:t>CS@AU</a:t>
            </a:r>
          </a:p>
        </p:txBody>
      </p:sp>
      <p:sp>
        <p:nvSpPr>
          <p:cNvPr id="5" name="Footer Placeholder 4"/>
          <p:cNvSpPr>
            <a:spLocks noGrp="1"/>
          </p:cNvSpPr>
          <p:nvPr>
            <p:ph type="ftr" sz="quarter" idx="11"/>
          </p:nvPr>
        </p:nvSpPr>
        <p:spPr/>
        <p:txBody>
          <a:bodyPr/>
          <a:lstStyle/>
          <a:p>
            <a:pPr>
              <a:defRPr/>
            </a:pPr>
            <a:r>
              <a:rPr lang="en-US"/>
              <a:t>Henrik Bærbak Christensen</a:t>
            </a:r>
          </a:p>
        </p:txBody>
      </p:sp>
      <p:sp>
        <p:nvSpPr>
          <p:cNvPr id="6" name="Slide Number Placeholder 5"/>
          <p:cNvSpPr>
            <a:spLocks noGrp="1"/>
          </p:cNvSpPr>
          <p:nvPr>
            <p:ph type="sldNum" sz="quarter" idx="12"/>
          </p:nvPr>
        </p:nvSpPr>
        <p:spPr/>
        <p:txBody>
          <a:bodyPr/>
          <a:lstStyle/>
          <a:p>
            <a:pPr>
              <a:defRPr/>
            </a:pPr>
            <a:fld id="{40390516-8E9A-4341-B9BC-EA7123011609}" type="slidenum">
              <a:rPr lang="en-US" smtClean="0"/>
              <a:pPr>
                <a:defRPr/>
              </a:pPr>
              <a:t>27</a:t>
            </a:fld>
            <a:endParaRPr lang="en-US"/>
          </a:p>
        </p:txBody>
      </p:sp>
      <p:pic>
        <p:nvPicPr>
          <p:cNvPr id="8" name="Picture 7"/>
          <p:cNvPicPr>
            <a:picLocks noChangeAspect="1"/>
          </p:cNvPicPr>
          <p:nvPr/>
        </p:nvPicPr>
        <p:blipFill>
          <a:blip r:embed="rId3"/>
          <a:stretch>
            <a:fillRect/>
          </a:stretch>
        </p:blipFill>
        <p:spPr>
          <a:xfrm>
            <a:off x="5691187" y="1397887"/>
            <a:ext cx="942975" cy="1200150"/>
          </a:xfrm>
          <a:prstGeom prst="rect">
            <a:avLst/>
          </a:prstGeom>
        </p:spPr>
      </p:pic>
      <p:pic>
        <p:nvPicPr>
          <p:cNvPr id="9" name="Picture 8"/>
          <p:cNvPicPr>
            <a:picLocks noChangeAspect="1"/>
          </p:cNvPicPr>
          <p:nvPr/>
        </p:nvPicPr>
        <p:blipFill>
          <a:blip r:embed="rId4"/>
          <a:stretch>
            <a:fillRect/>
          </a:stretch>
        </p:blipFill>
        <p:spPr>
          <a:xfrm>
            <a:off x="5938837" y="3073207"/>
            <a:ext cx="1457325" cy="1581150"/>
          </a:xfrm>
          <a:prstGeom prst="rect">
            <a:avLst/>
          </a:prstGeom>
        </p:spPr>
      </p:pic>
      <p:sp>
        <p:nvSpPr>
          <p:cNvPr id="10" name="Right Arrow 9"/>
          <p:cNvSpPr/>
          <p:nvPr/>
        </p:nvSpPr>
        <p:spPr>
          <a:xfrm>
            <a:off x="4876800" y="1714500"/>
            <a:ext cx="762000" cy="6096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Down Arrow 10"/>
          <p:cNvSpPr/>
          <p:nvPr/>
        </p:nvSpPr>
        <p:spPr>
          <a:xfrm>
            <a:off x="6324600" y="2400300"/>
            <a:ext cx="685800" cy="60960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ctangle 11"/>
          <p:cNvSpPr/>
          <p:nvPr/>
        </p:nvSpPr>
        <p:spPr>
          <a:xfrm>
            <a:off x="2590800" y="2857500"/>
            <a:ext cx="1905000" cy="2330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12"/>
          <p:cNvSpPr/>
          <p:nvPr/>
        </p:nvSpPr>
        <p:spPr>
          <a:xfrm>
            <a:off x="1219200" y="1397887"/>
            <a:ext cx="1676400" cy="3166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8324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r>
              <a:rPr lang="en-US" altLang="da-DK" noProof="0" dirty="0"/>
              <a:t>Iteration 5</a:t>
            </a:r>
          </a:p>
        </p:txBody>
      </p:sp>
      <p:sp>
        <p:nvSpPr>
          <p:cNvPr id="20483" name="Rectangle 3"/>
          <p:cNvSpPr>
            <a:spLocks noGrp="1" noChangeArrowheads="1"/>
          </p:cNvSpPr>
          <p:nvPr>
            <p:ph type="subTitle" idx="1"/>
          </p:nvPr>
        </p:nvSpPr>
        <p:spPr/>
        <p:txBody>
          <a:bodyPr/>
          <a:lstStyle/>
          <a:p>
            <a:pPr eaLnBrk="1" hangingPunct="1"/>
            <a:r>
              <a:rPr lang="en-US" altLang="da-DK" noProof="0" dirty="0"/>
              <a:t>Unit and Integration Testing</a:t>
            </a:r>
          </a:p>
        </p:txBody>
      </p:sp>
    </p:spTree>
    <p:extLst>
      <p:ext uri="{BB962C8B-B14F-4D97-AF65-F5344CB8AC3E}">
        <p14:creationId xmlns:p14="http://schemas.microsoft.com/office/powerpoint/2010/main" val="1888392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da-DK" noProof="0" dirty="0"/>
              <a:t>Unit Testing</a:t>
            </a:r>
          </a:p>
        </p:txBody>
      </p:sp>
      <p:sp>
        <p:nvSpPr>
          <p:cNvPr id="21507" name="Rectangle 3"/>
          <p:cNvSpPr>
            <a:spLocks noGrp="1" noChangeArrowheads="1"/>
          </p:cNvSpPr>
          <p:nvPr>
            <p:ph idx="1"/>
          </p:nvPr>
        </p:nvSpPr>
        <p:spPr/>
        <p:txBody>
          <a:bodyPr/>
          <a:lstStyle/>
          <a:p>
            <a:pPr eaLnBrk="1" hangingPunct="1"/>
            <a:r>
              <a:rPr lang="en-US" altLang="da-DK" noProof="0" dirty="0"/>
              <a:t>I can actually test the new rate policy </a:t>
            </a:r>
            <a:r>
              <a:rPr lang="en-US" altLang="da-DK" i="1" noProof="0" dirty="0"/>
              <a:t>without using the pay station at all !</a:t>
            </a:r>
          </a:p>
          <a:p>
            <a:pPr lvl="1" eaLnBrk="1" hangingPunct="1"/>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98D20D78-1B1D-4780-AF27-7B818E33C3FA}" type="slidenum">
              <a:rPr lang="en-GB"/>
              <a:pPr>
                <a:defRPr/>
              </a:pPr>
              <a:t>29</a:t>
            </a:fld>
            <a:endParaRPr lang="en-GB"/>
          </a:p>
        </p:txBody>
      </p:sp>
      <p:pic>
        <p:nvPicPr>
          <p:cNvPr id="9" name="Picture 8">
            <a:extLst>
              <a:ext uri="{FF2B5EF4-FFF2-40B4-BE49-F238E27FC236}">
                <a16:creationId xmlns:a16="http://schemas.microsoft.com/office/drawing/2014/main" id="{07BE7EFD-B907-4006-B174-0E0FE1D8ABAC}"/>
              </a:ext>
            </a:extLst>
          </p:cNvPr>
          <p:cNvPicPr>
            <a:picLocks noChangeAspect="1"/>
          </p:cNvPicPr>
          <p:nvPr/>
        </p:nvPicPr>
        <p:blipFill>
          <a:blip r:embed="rId2"/>
          <a:stretch>
            <a:fillRect/>
          </a:stretch>
        </p:blipFill>
        <p:spPr>
          <a:xfrm>
            <a:off x="685799" y="3638021"/>
            <a:ext cx="8229600" cy="1304925"/>
          </a:xfrm>
          <a:prstGeom prst="rect">
            <a:avLst/>
          </a:prstGeom>
        </p:spPr>
      </p:pic>
      <p:cxnSp>
        <p:nvCxnSpPr>
          <p:cNvPr id="21513" name="Straight Connector 9"/>
          <p:cNvCxnSpPr>
            <a:cxnSpLocks noChangeShapeType="1"/>
          </p:cNvCxnSpPr>
          <p:nvPr/>
        </p:nvCxnSpPr>
        <p:spPr bwMode="auto">
          <a:xfrm>
            <a:off x="5129212" y="4608777"/>
            <a:ext cx="2643188" cy="1323"/>
          </a:xfrm>
          <a:prstGeom prst="line">
            <a:avLst/>
          </a:prstGeom>
          <a:noFill/>
          <a:ln w="28575" algn="ctr">
            <a:solidFill>
              <a:srgbClr val="CC0000"/>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F5DEBAC7-F575-49EC-A10A-14BDB46B24D0}"/>
              </a:ext>
            </a:extLst>
          </p:cNvPr>
          <p:cNvPicPr>
            <a:picLocks noChangeAspect="1"/>
          </p:cNvPicPr>
          <p:nvPr/>
        </p:nvPicPr>
        <p:blipFill>
          <a:blip r:embed="rId3"/>
          <a:stretch>
            <a:fillRect/>
          </a:stretch>
        </p:blipFill>
        <p:spPr>
          <a:xfrm>
            <a:off x="685799" y="1822220"/>
            <a:ext cx="8197251" cy="1789342"/>
          </a:xfrm>
          <a:prstGeom prst="rect">
            <a:avLst/>
          </a:prstGeom>
        </p:spPr>
      </p:pic>
      <p:cxnSp>
        <p:nvCxnSpPr>
          <p:cNvPr id="3" name="Straight Arrow Connector 2"/>
          <p:cNvCxnSpPr/>
          <p:nvPr/>
        </p:nvCxnSpPr>
        <p:spPr>
          <a:xfrm>
            <a:off x="152400" y="3162300"/>
            <a:ext cx="9906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76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da-DK" noProof="0" dirty="0"/>
              <a:t>Change by addition</a:t>
            </a:r>
          </a:p>
        </p:txBody>
      </p:sp>
      <p:sp>
        <p:nvSpPr>
          <p:cNvPr id="5123" name="Rectangle 3"/>
          <p:cNvSpPr>
            <a:spLocks noGrp="1" noChangeArrowheads="1"/>
          </p:cNvSpPr>
          <p:nvPr>
            <p:ph idx="1"/>
          </p:nvPr>
        </p:nvSpPr>
        <p:spPr/>
        <p:txBody>
          <a:bodyPr/>
          <a:lstStyle/>
          <a:p>
            <a:pPr eaLnBrk="1" hangingPunct="1"/>
            <a:r>
              <a:rPr lang="en-US" altLang="da-DK" noProof="0" dirty="0"/>
              <a:t>I state:</a:t>
            </a:r>
          </a:p>
          <a:p>
            <a:pPr algn="ctr" eaLnBrk="1" hangingPunct="1"/>
            <a:r>
              <a:rPr lang="en-US" altLang="da-DK" sz="3200" b="1" i="1" noProof="0" dirty="0"/>
              <a:t>Change by </a:t>
            </a:r>
            <a:r>
              <a:rPr lang="en-US" altLang="da-DK" sz="3200" b="1" i="1" noProof="0" dirty="0">
                <a:solidFill>
                  <a:srgbClr val="92D050"/>
                </a:solidFill>
              </a:rPr>
              <a:t>addition</a:t>
            </a:r>
            <a:r>
              <a:rPr lang="en-US" altLang="da-DK" sz="3200" b="1" i="1" noProof="0" dirty="0"/>
              <a:t>, not </a:t>
            </a:r>
            <a:r>
              <a:rPr lang="en-US" altLang="da-DK" sz="3200" b="1" i="1" noProof="0" dirty="0">
                <a:solidFill>
                  <a:srgbClr val="FF0000"/>
                </a:solidFill>
              </a:rPr>
              <a:t>modification</a:t>
            </a:r>
          </a:p>
          <a:p>
            <a:pPr eaLnBrk="1" hangingPunct="1"/>
            <a:r>
              <a:rPr lang="en-US" altLang="da-DK" noProof="0" dirty="0"/>
              <a:t>because</a:t>
            </a:r>
          </a:p>
          <a:p>
            <a:pPr lvl="1" eaLnBrk="1" hangingPunct="1"/>
            <a:r>
              <a:rPr lang="en-US" altLang="da-DK" noProof="0" dirty="0"/>
              <a:t>addition</a:t>
            </a:r>
          </a:p>
          <a:p>
            <a:pPr lvl="2" eaLnBrk="1" hangingPunct="1"/>
            <a:r>
              <a:rPr lang="en-US" altLang="da-DK" noProof="0" dirty="0"/>
              <a:t>little to test, little to review</a:t>
            </a:r>
          </a:p>
          <a:p>
            <a:pPr lvl="2" eaLnBrk="1" hangingPunct="1"/>
            <a:r>
              <a:rPr lang="en-US" altLang="da-DK" noProof="0" dirty="0"/>
              <a:t>little chance of introducing ripple-effects</a:t>
            </a:r>
          </a:p>
          <a:p>
            <a:pPr lvl="1" eaLnBrk="1" hangingPunct="1"/>
            <a:r>
              <a:rPr lang="en-US" altLang="da-DK" noProof="0" dirty="0"/>
              <a:t>modification</a:t>
            </a:r>
          </a:p>
          <a:p>
            <a:pPr lvl="2" eaLnBrk="1" hangingPunct="1"/>
            <a:r>
              <a:rPr lang="en-US" altLang="da-DK" noProof="0" dirty="0"/>
              <a:t>more to test, more to review</a:t>
            </a:r>
          </a:p>
          <a:p>
            <a:pPr lvl="2" eaLnBrk="1" hangingPunct="1"/>
            <a:r>
              <a:rPr lang="en-US" altLang="da-DK" noProof="0" dirty="0"/>
              <a:t>high risk of ripples leading to side effects (bugs!)</a:t>
            </a:r>
          </a:p>
          <a:p>
            <a:pPr eaLnBrk="1" hangingPunct="1"/>
            <a:endParaRPr lang="en-US" altLang="da-DK" noProof="0" dirty="0"/>
          </a:p>
          <a:p>
            <a:pPr eaLnBrk="1" hangingPunct="1"/>
            <a:endParaRPr lang="en-US" altLang="da-DK" b="1"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619310EB-C428-4DB8-97BA-43B2C9DBD70B}" type="slidenum">
              <a:rPr lang="en-GB"/>
              <a:pPr>
                <a:defRPr/>
              </a:pPr>
              <a:t>3</a:t>
            </a:fld>
            <a:endParaRPr lang="en-GB"/>
          </a:p>
        </p:txBody>
      </p:sp>
    </p:spTree>
    <p:extLst>
      <p:ext uri="{BB962C8B-B14F-4D97-AF65-F5344CB8AC3E}">
        <p14:creationId xmlns:p14="http://schemas.microsoft.com/office/powerpoint/2010/main" val="227818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da-DK" noProof="0" dirty="0"/>
              <a:t>Advantages</a:t>
            </a:r>
          </a:p>
        </p:txBody>
      </p:sp>
      <p:sp>
        <p:nvSpPr>
          <p:cNvPr id="22531" name="Content Placeholder 2"/>
          <p:cNvSpPr>
            <a:spLocks noGrp="1"/>
          </p:cNvSpPr>
          <p:nvPr>
            <p:ph idx="1"/>
          </p:nvPr>
        </p:nvSpPr>
        <p:spPr/>
        <p:txBody>
          <a:bodyPr/>
          <a:lstStyle/>
          <a:p>
            <a:r>
              <a:rPr lang="en-US" altLang="da-DK" noProof="0" dirty="0"/>
              <a:t>The unit testing of the progressive rate strategy is much simpler than the corresponding test case, using the strategy integrated into the pay station.</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AAEDDF85-E855-44C1-8113-622E1918880E}" type="slidenum">
              <a:rPr lang="en-GB" smtClean="0"/>
              <a:pPr>
                <a:defRPr/>
              </a:pPr>
              <a:t>30</a:t>
            </a:fld>
            <a:endParaRPr lang="en-GB"/>
          </a:p>
        </p:txBody>
      </p:sp>
      <p:sp>
        <p:nvSpPr>
          <p:cNvPr id="11" name="TextBox 10"/>
          <p:cNvSpPr txBox="1"/>
          <p:nvPr/>
        </p:nvSpPr>
        <p:spPr>
          <a:xfrm rot="888337">
            <a:off x="7442172" y="2943371"/>
            <a:ext cx="1390124" cy="369332"/>
          </a:xfrm>
          <a:prstGeom prst="rect">
            <a:avLst/>
          </a:prstGeom>
          <a:noFill/>
        </p:spPr>
        <p:txBody>
          <a:bodyPr wrap="none">
            <a:spAutoFit/>
          </a:bodyPr>
          <a:lstStyle/>
          <a:p>
            <a:pPr>
              <a:defRPr/>
            </a:pPr>
            <a:r>
              <a:rPr lang="da-DK" dirty="0" err="1">
                <a:latin typeface="Arial" panose="020B0604020202020204" pitchFamily="34" charset="0"/>
                <a:cs typeface="Arial" panose="020B0604020202020204" pitchFamily="34" charset="0"/>
              </a:rPr>
              <a:t>Compare</a:t>
            </a:r>
            <a:r>
              <a:rPr lang="da-DK" dirty="0">
                <a:latin typeface="Arial" panose="020B0604020202020204" pitchFamily="34" charset="0"/>
                <a:cs typeface="Arial" panose="020B0604020202020204" pitchFamily="34" charset="0"/>
              </a:rPr>
              <a:t> to</a:t>
            </a:r>
          </a:p>
        </p:txBody>
      </p:sp>
      <p:cxnSp>
        <p:nvCxnSpPr>
          <p:cNvPr id="22538" name="Straight Arrow Connector 12"/>
          <p:cNvCxnSpPr>
            <a:cxnSpLocks noChangeShapeType="1"/>
          </p:cNvCxnSpPr>
          <p:nvPr/>
        </p:nvCxnSpPr>
        <p:spPr bwMode="auto">
          <a:xfrm flipH="1">
            <a:off x="7914984" y="3454135"/>
            <a:ext cx="215899" cy="752592"/>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cxnSp>
        <p:nvCxnSpPr>
          <p:cNvPr id="22539" name="Straight Arrow Connector 14"/>
          <p:cNvCxnSpPr>
            <a:cxnSpLocks noChangeShapeType="1"/>
          </p:cNvCxnSpPr>
          <p:nvPr/>
        </p:nvCxnSpPr>
        <p:spPr bwMode="auto">
          <a:xfrm flipH="1">
            <a:off x="6324600" y="3333751"/>
            <a:ext cx="1590384" cy="120384"/>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29F225EC-8377-4E40-9B58-4039D9510825}"/>
              </a:ext>
            </a:extLst>
          </p:cNvPr>
          <p:cNvPicPr>
            <a:picLocks noChangeAspect="1"/>
          </p:cNvPicPr>
          <p:nvPr/>
        </p:nvPicPr>
        <p:blipFill>
          <a:blip r:embed="rId2"/>
          <a:stretch>
            <a:fillRect/>
          </a:stretch>
        </p:blipFill>
        <p:spPr>
          <a:xfrm>
            <a:off x="3612559" y="4397225"/>
            <a:ext cx="5074241" cy="804596"/>
          </a:xfrm>
          <a:prstGeom prst="rect">
            <a:avLst/>
          </a:prstGeom>
        </p:spPr>
      </p:pic>
      <p:pic>
        <p:nvPicPr>
          <p:cNvPr id="8" name="Picture 7">
            <a:extLst>
              <a:ext uri="{FF2B5EF4-FFF2-40B4-BE49-F238E27FC236}">
                <a16:creationId xmlns:a16="http://schemas.microsoft.com/office/drawing/2014/main" id="{EF56AF45-0A0C-46B1-B25F-A5094D9E05FB}"/>
              </a:ext>
            </a:extLst>
          </p:cNvPr>
          <p:cNvPicPr>
            <a:picLocks noChangeAspect="1"/>
          </p:cNvPicPr>
          <p:nvPr/>
        </p:nvPicPr>
        <p:blipFill>
          <a:blip r:embed="rId3"/>
          <a:stretch>
            <a:fillRect/>
          </a:stretch>
        </p:blipFill>
        <p:spPr>
          <a:xfrm>
            <a:off x="374374" y="2229561"/>
            <a:ext cx="5894173" cy="1514475"/>
          </a:xfrm>
          <a:prstGeom prst="rect">
            <a:avLst/>
          </a:prstGeom>
        </p:spPr>
      </p:pic>
      <p:pic>
        <p:nvPicPr>
          <p:cNvPr id="10" name="Picture 9">
            <a:extLst>
              <a:ext uri="{FF2B5EF4-FFF2-40B4-BE49-F238E27FC236}">
                <a16:creationId xmlns:a16="http://schemas.microsoft.com/office/drawing/2014/main" id="{3BCC7D87-B9EC-4ACE-8F44-A96394243268}"/>
              </a:ext>
            </a:extLst>
          </p:cNvPr>
          <p:cNvPicPr>
            <a:picLocks noChangeAspect="1"/>
          </p:cNvPicPr>
          <p:nvPr/>
        </p:nvPicPr>
        <p:blipFill>
          <a:blip r:embed="rId4"/>
          <a:stretch>
            <a:fillRect/>
          </a:stretch>
        </p:blipFill>
        <p:spPr>
          <a:xfrm>
            <a:off x="381000" y="3766159"/>
            <a:ext cx="5882780" cy="539141"/>
          </a:xfrm>
          <a:prstGeom prst="rect">
            <a:avLst/>
          </a:prstGeom>
        </p:spPr>
      </p:pic>
    </p:spTree>
    <p:extLst>
      <p:ext uri="{BB962C8B-B14F-4D97-AF65-F5344CB8AC3E}">
        <p14:creationId xmlns:p14="http://schemas.microsoft.com/office/powerpoint/2010/main" val="2330721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da-DK" noProof="0" dirty="0"/>
              <a:t>Testing Types</a:t>
            </a:r>
          </a:p>
        </p:txBody>
      </p:sp>
      <p:sp>
        <p:nvSpPr>
          <p:cNvPr id="23555" name="Content Placeholder 2"/>
          <p:cNvSpPr>
            <a:spLocks noGrp="1"/>
          </p:cNvSpPr>
          <p:nvPr>
            <p:ph idx="1"/>
          </p:nvPr>
        </p:nvSpPr>
        <p:spPr/>
        <p:txBody>
          <a:bodyPr/>
          <a:lstStyle/>
          <a:p>
            <a:r>
              <a:rPr lang="en-US" altLang="da-DK" noProof="0" dirty="0"/>
              <a:t>Now</a:t>
            </a:r>
          </a:p>
          <a:p>
            <a:pPr lvl="1"/>
            <a:r>
              <a:rPr lang="en-US" altLang="da-DK" noProof="0" dirty="0"/>
              <a:t>I test the </a:t>
            </a:r>
            <a:r>
              <a:rPr lang="en-US" altLang="da-DK" noProof="0" dirty="0" err="1"/>
              <a:t>ProgressiveRateStrategy</a:t>
            </a:r>
            <a:r>
              <a:rPr lang="en-US" altLang="da-DK" noProof="0" dirty="0"/>
              <a:t> </a:t>
            </a:r>
            <a:r>
              <a:rPr lang="en-US" altLang="da-DK" i="1" noProof="0" dirty="0"/>
              <a:t>in isolation</a:t>
            </a:r>
            <a:r>
              <a:rPr lang="en-US" altLang="da-DK" noProof="0" dirty="0"/>
              <a:t> of the pay station (Unit testing)</a:t>
            </a:r>
          </a:p>
          <a:p>
            <a:pPr lvl="1"/>
            <a:r>
              <a:rPr lang="en-US" altLang="da-DK" noProof="0" dirty="0"/>
              <a:t>The pay station is tested </a:t>
            </a:r>
            <a:r>
              <a:rPr lang="en-US" altLang="da-DK" i="1" noProof="0" dirty="0"/>
              <a:t>integrated </a:t>
            </a:r>
            <a:r>
              <a:rPr lang="en-US" altLang="da-DK" noProof="0" dirty="0"/>
              <a:t>with the </a:t>
            </a:r>
            <a:r>
              <a:rPr lang="en-US" altLang="da-DK" noProof="0" dirty="0" err="1"/>
              <a:t>LinearRateStrategy</a:t>
            </a:r>
            <a:r>
              <a:rPr lang="en-US" altLang="da-DK" noProof="0" dirty="0"/>
              <a:t> (Integration testing)</a:t>
            </a:r>
          </a:p>
          <a:p>
            <a:r>
              <a:rPr lang="en-US" altLang="da-DK" noProof="0" dirty="0"/>
              <a:t>Thus the two rate strategies are tested by </a:t>
            </a:r>
            <a:r>
              <a:rPr lang="en-US" altLang="da-DK" i="1" noProof="0" dirty="0"/>
              <a:t>two</a:t>
            </a:r>
            <a:r>
              <a:rPr lang="en-US" altLang="da-DK" noProof="0" dirty="0"/>
              <a:t> approaches</a:t>
            </a:r>
          </a:p>
          <a:p>
            <a:pPr lvl="1"/>
            <a:r>
              <a:rPr lang="en-US" altLang="da-DK" noProof="0" dirty="0"/>
              <a:t>In isolation (unit)</a:t>
            </a:r>
          </a:p>
          <a:p>
            <a:pPr lvl="1"/>
            <a:r>
              <a:rPr lang="en-US" altLang="da-DK" noProof="0" dirty="0"/>
              <a:t>As part of another unit (integration)</a:t>
            </a:r>
          </a:p>
          <a:p>
            <a:r>
              <a:rPr lang="en-US" altLang="da-DK" noProof="0" dirty="0"/>
              <a:t>And</a:t>
            </a:r>
          </a:p>
          <a:p>
            <a:pPr lvl="1"/>
            <a:r>
              <a:rPr lang="en-US" altLang="da-DK" noProof="0" dirty="0"/>
              <a:t>The actual </a:t>
            </a:r>
            <a:r>
              <a:rPr lang="en-US" altLang="da-DK" noProof="0" dirty="0" err="1"/>
              <a:t>Betatown</a:t>
            </a:r>
            <a:r>
              <a:rPr lang="en-US" altLang="da-DK" noProof="0" dirty="0"/>
              <a:t> pay station is never tested! </a:t>
            </a:r>
          </a:p>
          <a:p>
            <a:pPr lvl="1"/>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57FFACFC-492E-45FB-BF82-87F7F5499278}" type="slidenum">
              <a:rPr lang="en-GB" smtClean="0"/>
              <a:pPr>
                <a:defRPr/>
              </a:pPr>
              <a:t>31</a:t>
            </a:fld>
            <a:endParaRPr lang="en-GB"/>
          </a:p>
        </p:txBody>
      </p:sp>
    </p:spTree>
    <p:extLst>
      <p:ext uri="{BB962C8B-B14F-4D97-AF65-F5344CB8AC3E}">
        <p14:creationId xmlns:p14="http://schemas.microsoft.com/office/powerpoint/2010/main" val="225048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EA31-88C8-4A4D-8168-E0C9C0361EC8}"/>
              </a:ext>
            </a:extLst>
          </p:cNvPr>
          <p:cNvSpPr>
            <a:spLocks noGrp="1"/>
          </p:cNvSpPr>
          <p:nvPr>
            <p:ph type="title"/>
          </p:nvPr>
        </p:nvSpPr>
        <p:spPr/>
        <p:txBody>
          <a:bodyPr/>
          <a:lstStyle/>
          <a:p>
            <a:r>
              <a:rPr lang="da-DK" dirty="0"/>
              <a:t>Visually</a:t>
            </a:r>
          </a:p>
        </p:txBody>
      </p:sp>
      <p:sp>
        <p:nvSpPr>
          <p:cNvPr id="4" name="Date Placeholder 3">
            <a:extLst>
              <a:ext uri="{FF2B5EF4-FFF2-40B4-BE49-F238E27FC236}">
                <a16:creationId xmlns:a16="http://schemas.microsoft.com/office/drawing/2014/main" id="{7AC0EFB6-D397-47C7-83DC-FF52D6007484}"/>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EDC1C33-115A-4277-AC9C-12FB29ADB19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8E59B79F-F9C4-4959-A299-3317F444A9AE}"/>
              </a:ext>
            </a:extLst>
          </p:cNvPr>
          <p:cNvSpPr>
            <a:spLocks noGrp="1"/>
          </p:cNvSpPr>
          <p:nvPr>
            <p:ph type="sldNum" sz="quarter" idx="12"/>
          </p:nvPr>
        </p:nvSpPr>
        <p:spPr/>
        <p:txBody>
          <a:bodyPr/>
          <a:lstStyle/>
          <a:p>
            <a:pPr>
              <a:defRPr/>
            </a:pPr>
            <a:fld id="{40390516-8E9A-4341-B9BC-EA7123011609}" type="slidenum">
              <a:rPr lang="en-US" smtClean="0"/>
              <a:pPr>
                <a:defRPr/>
              </a:pPr>
              <a:t>32</a:t>
            </a:fld>
            <a:endParaRPr lang="en-US"/>
          </a:p>
        </p:txBody>
      </p:sp>
      <p:sp>
        <p:nvSpPr>
          <p:cNvPr id="7" name="Rectangle 6">
            <a:extLst>
              <a:ext uri="{FF2B5EF4-FFF2-40B4-BE49-F238E27FC236}">
                <a16:creationId xmlns:a16="http://schemas.microsoft.com/office/drawing/2014/main" id="{299F9A56-61D4-4F4D-A33D-865C9F3442F7}"/>
              </a:ext>
            </a:extLst>
          </p:cNvPr>
          <p:cNvSpPr/>
          <p:nvPr/>
        </p:nvSpPr>
        <p:spPr>
          <a:xfrm>
            <a:off x="533400" y="1409700"/>
            <a:ext cx="19812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err="1"/>
              <a:t>AlphaTown</a:t>
            </a:r>
            <a:r>
              <a:rPr lang="da-DK" dirty="0"/>
              <a:t> - JUnit</a:t>
            </a:r>
          </a:p>
        </p:txBody>
      </p:sp>
      <p:sp>
        <p:nvSpPr>
          <p:cNvPr id="8" name="Rectangle 7">
            <a:extLst>
              <a:ext uri="{FF2B5EF4-FFF2-40B4-BE49-F238E27FC236}">
                <a16:creationId xmlns:a16="http://schemas.microsoft.com/office/drawing/2014/main" id="{70FA4BBE-E366-4B4D-8753-21E964DFA5B9}"/>
              </a:ext>
            </a:extLst>
          </p:cNvPr>
          <p:cNvSpPr/>
          <p:nvPr/>
        </p:nvSpPr>
        <p:spPr>
          <a:xfrm>
            <a:off x="3886200" y="1320362"/>
            <a:ext cx="1828800" cy="685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a-DK" dirty="0"/>
              <a:t>PayStation</a:t>
            </a:r>
          </a:p>
        </p:txBody>
      </p:sp>
      <p:sp>
        <p:nvSpPr>
          <p:cNvPr id="9" name="Rectangle 8">
            <a:extLst>
              <a:ext uri="{FF2B5EF4-FFF2-40B4-BE49-F238E27FC236}">
                <a16:creationId xmlns:a16="http://schemas.microsoft.com/office/drawing/2014/main" id="{A7027736-67B5-49A1-80FE-4194F4C47404}"/>
              </a:ext>
            </a:extLst>
          </p:cNvPr>
          <p:cNvSpPr/>
          <p:nvPr/>
        </p:nvSpPr>
        <p:spPr>
          <a:xfrm>
            <a:off x="5867400" y="1663262"/>
            <a:ext cx="19812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da-DK" dirty="0"/>
              <a:t>LinearRateStrategy</a:t>
            </a:r>
          </a:p>
        </p:txBody>
      </p:sp>
      <p:sp>
        <p:nvSpPr>
          <p:cNvPr id="10" name="Freeform: Shape 9">
            <a:extLst>
              <a:ext uri="{FF2B5EF4-FFF2-40B4-BE49-F238E27FC236}">
                <a16:creationId xmlns:a16="http://schemas.microsoft.com/office/drawing/2014/main" id="{CD2189C3-B34C-4E7C-AA1C-9A67DCDDFA55}"/>
              </a:ext>
            </a:extLst>
          </p:cNvPr>
          <p:cNvSpPr/>
          <p:nvPr/>
        </p:nvSpPr>
        <p:spPr>
          <a:xfrm>
            <a:off x="3657600" y="1028700"/>
            <a:ext cx="4403835" cy="1600199"/>
          </a:xfrm>
          <a:custGeom>
            <a:avLst/>
            <a:gdLst>
              <a:gd name="connsiteX0" fmla="*/ 21021 w 4424855"/>
              <a:gd name="connsiteY0" fmla="*/ 0 h 1671145"/>
              <a:gd name="connsiteX1" fmla="*/ 4403835 w 4424855"/>
              <a:gd name="connsiteY1" fmla="*/ 21021 h 1671145"/>
              <a:gd name="connsiteX2" fmla="*/ 4424855 w 4424855"/>
              <a:gd name="connsiteY2" fmla="*/ 1671145 h 1671145"/>
              <a:gd name="connsiteX3" fmla="*/ 0 w 4424855"/>
              <a:gd name="connsiteY3" fmla="*/ 1650125 h 1671145"/>
              <a:gd name="connsiteX4" fmla="*/ 21021 w 4424855"/>
              <a:gd name="connsiteY4" fmla="*/ 0 h 167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855" h="1671145">
                <a:moveTo>
                  <a:pt x="21021" y="0"/>
                </a:moveTo>
                <a:lnTo>
                  <a:pt x="4403835" y="21021"/>
                </a:lnTo>
                <a:lnTo>
                  <a:pt x="4424855" y="1671145"/>
                </a:lnTo>
                <a:lnTo>
                  <a:pt x="0" y="1650125"/>
                </a:lnTo>
                <a:lnTo>
                  <a:pt x="21021"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Arrow: Right 10">
            <a:extLst>
              <a:ext uri="{FF2B5EF4-FFF2-40B4-BE49-F238E27FC236}">
                <a16:creationId xmlns:a16="http://schemas.microsoft.com/office/drawing/2014/main" id="{EFC0FA4D-890B-4397-B51E-1E618B7CC725}"/>
              </a:ext>
            </a:extLst>
          </p:cNvPr>
          <p:cNvSpPr/>
          <p:nvPr/>
        </p:nvSpPr>
        <p:spPr>
          <a:xfrm>
            <a:off x="2743200" y="1549135"/>
            <a:ext cx="762000" cy="470165"/>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a:p>
        </p:txBody>
      </p:sp>
      <p:sp>
        <p:nvSpPr>
          <p:cNvPr id="12" name="Rectangle 11">
            <a:extLst>
              <a:ext uri="{FF2B5EF4-FFF2-40B4-BE49-F238E27FC236}">
                <a16:creationId xmlns:a16="http://schemas.microsoft.com/office/drawing/2014/main" id="{96DD5BB2-2AF8-45C1-9690-DBDE82487621}"/>
              </a:ext>
            </a:extLst>
          </p:cNvPr>
          <p:cNvSpPr/>
          <p:nvPr/>
        </p:nvSpPr>
        <p:spPr>
          <a:xfrm>
            <a:off x="533400" y="3543301"/>
            <a:ext cx="19812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err="1"/>
              <a:t>BetaTown</a:t>
            </a:r>
            <a:r>
              <a:rPr lang="da-DK" dirty="0"/>
              <a:t> - JUnit</a:t>
            </a:r>
          </a:p>
        </p:txBody>
      </p:sp>
      <p:sp>
        <p:nvSpPr>
          <p:cNvPr id="13" name="Rectangle 12">
            <a:extLst>
              <a:ext uri="{FF2B5EF4-FFF2-40B4-BE49-F238E27FC236}">
                <a16:creationId xmlns:a16="http://schemas.microsoft.com/office/drawing/2014/main" id="{B82BCF48-58A0-4D92-BAAD-25097F49640C}"/>
              </a:ext>
            </a:extLst>
          </p:cNvPr>
          <p:cNvSpPr/>
          <p:nvPr/>
        </p:nvSpPr>
        <p:spPr>
          <a:xfrm>
            <a:off x="3886200" y="3162300"/>
            <a:ext cx="18288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da-DK" dirty="0"/>
              <a:t>PayStation</a:t>
            </a:r>
          </a:p>
        </p:txBody>
      </p:sp>
      <p:sp>
        <p:nvSpPr>
          <p:cNvPr id="14" name="Rectangle 13">
            <a:extLst>
              <a:ext uri="{FF2B5EF4-FFF2-40B4-BE49-F238E27FC236}">
                <a16:creationId xmlns:a16="http://schemas.microsoft.com/office/drawing/2014/main" id="{DB65C499-889F-4980-B5CD-1CB631FC44DA}"/>
              </a:ext>
            </a:extLst>
          </p:cNvPr>
          <p:cNvSpPr/>
          <p:nvPr/>
        </p:nvSpPr>
        <p:spPr>
          <a:xfrm>
            <a:off x="5867400" y="4000500"/>
            <a:ext cx="19812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da-DK" dirty="0" err="1"/>
              <a:t>ProgressiveRate</a:t>
            </a:r>
            <a:br>
              <a:rPr lang="da-DK" dirty="0"/>
            </a:br>
            <a:r>
              <a:rPr lang="da-DK" dirty="0" err="1"/>
              <a:t>Strategy</a:t>
            </a:r>
            <a:endParaRPr lang="da-DK" dirty="0"/>
          </a:p>
        </p:txBody>
      </p:sp>
      <p:sp>
        <p:nvSpPr>
          <p:cNvPr id="16" name="Arrow: Right 15">
            <a:extLst>
              <a:ext uri="{FF2B5EF4-FFF2-40B4-BE49-F238E27FC236}">
                <a16:creationId xmlns:a16="http://schemas.microsoft.com/office/drawing/2014/main" id="{48E5510A-7B7A-4101-9EC0-5D3841E09E6E}"/>
              </a:ext>
            </a:extLst>
          </p:cNvPr>
          <p:cNvSpPr/>
          <p:nvPr/>
        </p:nvSpPr>
        <p:spPr>
          <a:xfrm rot="322305">
            <a:off x="2586229" y="3885253"/>
            <a:ext cx="3142105" cy="470165"/>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a:p>
        </p:txBody>
      </p:sp>
      <p:pic>
        <p:nvPicPr>
          <p:cNvPr id="18" name="Picture 17">
            <a:extLst>
              <a:ext uri="{FF2B5EF4-FFF2-40B4-BE49-F238E27FC236}">
                <a16:creationId xmlns:a16="http://schemas.microsoft.com/office/drawing/2014/main" id="{A9C1E2BD-8445-49DC-968C-7230F429CA4A}"/>
              </a:ext>
            </a:extLst>
          </p:cNvPr>
          <p:cNvPicPr>
            <a:picLocks noChangeAspect="1"/>
          </p:cNvPicPr>
          <p:nvPr/>
        </p:nvPicPr>
        <p:blipFill>
          <a:blip r:embed="rId2"/>
          <a:stretch>
            <a:fillRect/>
          </a:stretch>
        </p:blipFill>
        <p:spPr>
          <a:xfrm>
            <a:off x="367748" y="4346252"/>
            <a:ext cx="4006250" cy="874507"/>
          </a:xfrm>
          <a:prstGeom prst="rect">
            <a:avLst/>
          </a:prstGeom>
        </p:spPr>
      </p:pic>
    </p:spTree>
    <p:extLst>
      <p:ext uri="{BB962C8B-B14F-4D97-AF65-F5344CB8AC3E}">
        <p14:creationId xmlns:p14="http://schemas.microsoft.com/office/powerpoint/2010/main" val="1895485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da-DK" noProof="0" dirty="0"/>
              <a:t>Definitions</a:t>
            </a:r>
          </a:p>
        </p:txBody>
      </p:sp>
      <p:sp>
        <p:nvSpPr>
          <p:cNvPr id="24579" name="Content Placeholder 2"/>
          <p:cNvSpPr>
            <a:spLocks noGrp="1"/>
          </p:cNvSpPr>
          <p:nvPr>
            <p:ph idx="1"/>
          </p:nvPr>
        </p:nvSpPr>
        <p:spPr/>
        <p:txBody>
          <a:bodyPr/>
          <a:lstStyle/>
          <a:p>
            <a:r>
              <a:rPr lang="en-US" altLang="da-DK" noProof="0" dirty="0"/>
              <a:t>Experience tells us that </a:t>
            </a:r>
            <a:r>
              <a:rPr lang="en-US" altLang="da-DK" i="1" noProof="0" dirty="0"/>
              <a:t>testing the parts does not mean that the whole is tested!</a:t>
            </a:r>
            <a:endParaRPr lang="en-US" altLang="da-DK" noProof="0" dirty="0"/>
          </a:p>
          <a:p>
            <a:pPr lvl="1"/>
            <a:r>
              <a:rPr lang="en-US" altLang="da-DK" noProof="0" dirty="0"/>
              <a:t>Often defects are caused by </a:t>
            </a:r>
            <a:r>
              <a:rPr lang="en-US" altLang="da-DK" i="1" noProof="0" dirty="0"/>
              <a:t>interactions between units </a:t>
            </a:r>
            <a:r>
              <a:rPr lang="en-US" altLang="da-DK" noProof="0" dirty="0"/>
              <a:t>or </a:t>
            </a:r>
            <a:r>
              <a:rPr lang="en-US" altLang="da-DK" i="1" noProof="0" dirty="0"/>
              <a:t>wrong configuration</a:t>
            </a:r>
            <a:r>
              <a:rPr lang="en-US" altLang="da-DK" noProof="0" dirty="0"/>
              <a:t> of units!</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882B0013-FC69-44B1-96E6-B8A1D5E5BE18}" type="slidenum">
              <a:rPr lang="en-GB" smtClean="0"/>
              <a:pPr>
                <a:defRPr/>
              </a:pPr>
              <a:t>33</a:t>
            </a:fld>
            <a:endParaRPr lang="en-GB"/>
          </a:p>
        </p:txBody>
      </p:sp>
      <p:pic>
        <p:nvPicPr>
          <p:cNvPr id="3" name="Picture 2">
            <a:extLst>
              <a:ext uri="{FF2B5EF4-FFF2-40B4-BE49-F238E27FC236}">
                <a16:creationId xmlns:a16="http://schemas.microsoft.com/office/drawing/2014/main" id="{19F7E3EB-85B4-462F-ABB9-7F4D3D47CB0E}"/>
              </a:ext>
            </a:extLst>
          </p:cNvPr>
          <p:cNvPicPr>
            <a:picLocks noChangeAspect="1"/>
          </p:cNvPicPr>
          <p:nvPr/>
        </p:nvPicPr>
        <p:blipFill>
          <a:blip r:embed="rId2"/>
          <a:stretch>
            <a:fillRect/>
          </a:stretch>
        </p:blipFill>
        <p:spPr>
          <a:xfrm>
            <a:off x="762000" y="2446434"/>
            <a:ext cx="5334000" cy="2855719"/>
          </a:xfrm>
          <a:prstGeom prst="rect">
            <a:avLst/>
          </a:prstGeom>
        </p:spPr>
      </p:pic>
      <p:sp>
        <p:nvSpPr>
          <p:cNvPr id="2" name="Rectangle 1"/>
          <p:cNvSpPr/>
          <p:nvPr/>
        </p:nvSpPr>
        <p:spPr>
          <a:xfrm>
            <a:off x="6248400" y="2476500"/>
            <a:ext cx="2438400" cy="762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Algorithms – </a:t>
            </a:r>
            <a:br>
              <a:rPr lang="en-US" dirty="0"/>
            </a:br>
            <a:r>
              <a:rPr lang="en-US" dirty="0"/>
              <a:t>Business Logic</a:t>
            </a:r>
            <a:endParaRPr lang="da-DK" dirty="0"/>
          </a:p>
        </p:txBody>
      </p:sp>
      <p:sp>
        <p:nvSpPr>
          <p:cNvPr id="9" name="Rectangle 8"/>
          <p:cNvSpPr/>
          <p:nvPr/>
        </p:nvSpPr>
        <p:spPr>
          <a:xfrm>
            <a:off x="6248400" y="3543300"/>
            <a:ext cx="2438400" cy="762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Collaboration between units/modules/services</a:t>
            </a:r>
            <a:endParaRPr lang="da-DK" dirty="0"/>
          </a:p>
        </p:txBody>
      </p:sp>
      <p:sp>
        <p:nvSpPr>
          <p:cNvPr id="10" name="Rectangle 9"/>
          <p:cNvSpPr/>
          <p:nvPr/>
        </p:nvSpPr>
        <p:spPr>
          <a:xfrm>
            <a:off x="6248400" y="4533900"/>
            <a:ext cx="2438400" cy="762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User Expectations</a:t>
            </a:r>
            <a:endParaRPr lang="da-DK" dirty="0"/>
          </a:p>
        </p:txBody>
      </p:sp>
    </p:spTree>
    <p:extLst>
      <p:ext uri="{BB962C8B-B14F-4D97-AF65-F5344CB8AC3E}">
        <p14:creationId xmlns:p14="http://schemas.microsoft.com/office/powerpoint/2010/main" val="3492365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da-DK" noProof="0" dirty="0"/>
              <a:t>Exercise</a:t>
            </a:r>
          </a:p>
        </p:txBody>
      </p:sp>
      <p:sp>
        <p:nvSpPr>
          <p:cNvPr id="33795" name="Content Placeholder 2"/>
          <p:cNvSpPr>
            <a:spLocks noGrp="1"/>
          </p:cNvSpPr>
          <p:nvPr>
            <p:ph idx="1"/>
          </p:nvPr>
        </p:nvSpPr>
        <p:spPr/>
        <p:txBody>
          <a:bodyPr/>
          <a:lstStyle/>
          <a:p>
            <a:r>
              <a:rPr lang="en-US" altLang="da-DK" noProof="0" dirty="0"/>
              <a:t>Tricky – but</a:t>
            </a:r>
          </a:p>
          <a:p>
            <a:endParaRPr lang="en-US" altLang="da-DK" noProof="0" dirty="0"/>
          </a:p>
          <a:p>
            <a:pPr lvl="1"/>
            <a:r>
              <a:rPr lang="en-US" altLang="da-DK" noProof="0" dirty="0"/>
              <a:t>Give me a concrete example where having tested </a:t>
            </a:r>
            <a:r>
              <a:rPr lang="en-US" altLang="da-DK" i="1" noProof="0" dirty="0"/>
              <a:t>all the units in isolation</a:t>
            </a:r>
            <a:r>
              <a:rPr lang="en-US" altLang="da-DK" noProof="0" dirty="0"/>
              <a:t> does not guaranty that the system works correctly!</a:t>
            </a:r>
          </a:p>
          <a:p>
            <a:pPr lvl="1"/>
            <a:endParaRPr lang="en-US" altLang="da-DK" noProof="0" dirty="0"/>
          </a:p>
          <a:p>
            <a:pPr lvl="1"/>
            <a:endParaRPr lang="en-US" altLang="da-DK" noProof="0" dirty="0"/>
          </a:p>
          <a:p>
            <a:pPr lvl="1"/>
            <a:endParaRPr lang="en-US" altLang="da-DK" noProof="0" dirty="0"/>
          </a:p>
          <a:p>
            <a:pPr lvl="1"/>
            <a:r>
              <a:rPr lang="en-US" altLang="da-DK" noProof="0" dirty="0"/>
              <a:t>Example: The Mars Climate Orbiter...</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C8C2600A-6498-4C67-91A9-972239E4F906}" type="slidenum">
              <a:rPr lang="en-GB" smtClean="0"/>
              <a:pPr>
                <a:defRPr/>
              </a:pPr>
              <a:t>34</a:t>
            </a:fld>
            <a:endParaRPr lang="en-GB"/>
          </a:p>
        </p:txBody>
      </p:sp>
    </p:spTree>
    <p:extLst>
      <p:ext uri="{BB962C8B-B14F-4D97-AF65-F5344CB8AC3E}">
        <p14:creationId xmlns:p14="http://schemas.microsoft.com/office/powerpoint/2010/main" val="4197334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da-DK" noProof="0" dirty="0"/>
              <a:t>Integration Testing the Pay Station</a:t>
            </a:r>
          </a:p>
        </p:txBody>
      </p:sp>
      <p:sp>
        <p:nvSpPr>
          <p:cNvPr id="26627" name="Content Placeholder 2"/>
          <p:cNvSpPr>
            <a:spLocks noGrp="1"/>
          </p:cNvSpPr>
          <p:nvPr>
            <p:ph idx="1"/>
          </p:nvPr>
        </p:nvSpPr>
        <p:spPr/>
        <p:txBody>
          <a:bodyPr/>
          <a:lstStyle/>
          <a:p>
            <a:r>
              <a:rPr lang="en-US" altLang="da-DK" noProof="0" dirty="0"/>
              <a:t>I must add a testcase that validate that the </a:t>
            </a:r>
            <a:r>
              <a:rPr lang="en-US" altLang="da-DK" noProof="0" dirty="0" err="1"/>
              <a:t>AlphaTown</a:t>
            </a:r>
            <a:r>
              <a:rPr lang="en-US" altLang="da-DK" noProof="0" dirty="0"/>
              <a:t> and </a:t>
            </a:r>
            <a:r>
              <a:rPr lang="en-US" altLang="da-DK" i="1" noProof="0" dirty="0"/>
              <a:t>as well as </a:t>
            </a:r>
            <a:r>
              <a:rPr lang="en-US" altLang="da-DK" i="1" noProof="0" dirty="0" err="1"/>
              <a:t>BetaTown</a:t>
            </a:r>
            <a:r>
              <a:rPr lang="en-US" altLang="da-DK" noProof="0" dirty="0"/>
              <a:t> products are correctly configured!</a:t>
            </a:r>
          </a:p>
          <a:p>
            <a:endParaRPr lang="en-US" altLang="da-DK" dirty="0"/>
          </a:p>
          <a:p>
            <a:endParaRPr lang="en-US" altLang="da-DK" noProof="0" dirty="0"/>
          </a:p>
          <a:p>
            <a:endParaRPr lang="en-US" altLang="da-DK" dirty="0"/>
          </a:p>
          <a:p>
            <a:endParaRPr lang="en-US" altLang="da-DK" noProof="0" dirty="0"/>
          </a:p>
          <a:p>
            <a:r>
              <a:rPr lang="en-US" altLang="da-DK" dirty="0"/>
              <a:t>Just a single test that they integrate!</a:t>
            </a:r>
          </a:p>
          <a:p>
            <a:pPr lvl="1"/>
            <a:r>
              <a:rPr lang="en-US" altLang="da-DK" b="1" noProof="0" dirty="0"/>
              <a:t>Not repeating all the tests!</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8FD18EFE-3651-4812-9579-9A917C233720}" type="slidenum">
              <a:rPr lang="en-GB" smtClean="0"/>
              <a:pPr>
                <a:defRPr/>
              </a:pPr>
              <a:t>35</a:t>
            </a:fld>
            <a:endParaRPr lang="en-GB"/>
          </a:p>
        </p:txBody>
      </p:sp>
      <p:sp>
        <p:nvSpPr>
          <p:cNvPr id="8" name="Rectangle 7">
            <a:extLst>
              <a:ext uri="{FF2B5EF4-FFF2-40B4-BE49-F238E27FC236}">
                <a16:creationId xmlns:a16="http://schemas.microsoft.com/office/drawing/2014/main" id="{81CBBA73-8509-40D7-A64F-DDF897992B3F}"/>
              </a:ext>
            </a:extLst>
          </p:cNvPr>
          <p:cNvSpPr/>
          <p:nvPr/>
        </p:nvSpPr>
        <p:spPr>
          <a:xfrm>
            <a:off x="304800" y="2509346"/>
            <a:ext cx="16002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a:t>Beta - JUnit</a:t>
            </a:r>
          </a:p>
        </p:txBody>
      </p:sp>
      <p:sp>
        <p:nvSpPr>
          <p:cNvPr id="9" name="Rectangle 8">
            <a:extLst>
              <a:ext uri="{FF2B5EF4-FFF2-40B4-BE49-F238E27FC236}">
                <a16:creationId xmlns:a16="http://schemas.microsoft.com/office/drawing/2014/main" id="{766017BB-D4A1-45FE-99F4-A0C000959471}"/>
              </a:ext>
            </a:extLst>
          </p:cNvPr>
          <p:cNvSpPr/>
          <p:nvPr/>
        </p:nvSpPr>
        <p:spPr>
          <a:xfrm>
            <a:off x="2971801" y="2362352"/>
            <a:ext cx="1828800" cy="685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a-DK" dirty="0"/>
              <a:t>PayStation</a:t>
            </a:r>
          </a:p>
        </p:txBody>
      </p:sp>
      <p:sp>
        <p:nvSpPr>
          <p:cNvPr id="10" name="Rectangle 9">
            <a:extLst>
              <a:ext uri="{FF2B5EF4-FFF2-40B4-BE49-F238E27FC236}">
                <a16:creationId xmlns:a16="http://schemas.microsoft.com/office/drawing/2014/main" id="{5E329B9F-6B2A-4B42-84BA-8F679D29F9F9}"/>
              </a:ext>
            </a:extLst>
          </p:cNvPr>
          <p:cNvSpPr/>
          <p:nvPr/>
        </p:nvSpPr>
        <p:spPr>
          <a:xfrm>
            <a:off x="3427328" y="3195146"/>
            <a:ext cx="1981200" cy="609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da-DK" dirty="0" err="1"/>
              <a:t>ProgressiveRate</a:t>
            </a:r>
            <a:br>
              <a:rPr lang="da-DK" dirty="0"/>
            </a:br>
            <a:r>
              <a:rPr lang="da-DK" dirty="0" err="1"/>
              <a:t>Strategy</a:t>
            </a:r>
            <a:endParaRPr lang="da-DK" dirty="0"/>
          </a:p>
        </p:txBody>
      </p:sp>
      <p:sp>
        <p:nvSpPr>
          <p:cNvPr id="11" name="Arrow: Right 10">
            <a:extLst>
              <a:ext uri="{FF2B5EF4-FFF2-40B4-BE49-F238E27FC236}">
                <a16:creationId xmlns:a16="http://schemas.microsoft.com/office/drawing/2014/main" id="{3ACC5D97-BE03-420F-BECD-3D9B4CC2AD11}"/>
              </a:ext>
            </a:extLst>
          </p:cNvPr>
          <p:cNvSpPr/>
          <p:nvPr/>
        </p:nvSpPr>
        <p:spPr>
          <a:xfrm rot="322305">
            <a:off x="1981894" y="2739075"/>
            <a:ext cx="744618" cy="470165"/>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a:p>
        </p:txBody>
      </p:sp>
      <p:sp>
        <p:nvSpPr>
          <p:cNvPr id="2" name="Freeform: Shape 1">
            <a:extLst>
              <a:ext uri="{FF2B5EF4-FFF2-40B4-BE49-F238E27FC236}">
                <a16:creationId xmlns:a16="http://schemas.microsoft.com/office/drawing/2014/main" id="{E1121EF2-6E2F-4F1E-AFF3-37EEA2DD69ED}"/>
              </a:ext>
            </a:extLst>
          </p:cNvPr>
          <p:cNvSpPr/>
          <p:nvPr/>
        </p:nvSpPr>
        <p:spPr>
          <a:xfrm>
            <a:off x="2785241" y="2171700"/>
            <a:ext cx="2711669" cy="1776248"/>
          </a:xfrm>
          <a:custGeom>
            <a:avLst/>
            <a:gdLst>
              <a:gd name="connsiteX0" fmla="*/ 0 w 2711669"/>
              <a:gd name="connsiteY0" fmla="*/ 84083 h 1776248"/>
              <a:gd name="connsiteX1" fmla="*/ 115614 w 2711669"/>
              <a:gd name="connsiteY1" fmla="*/ 1776248 h 1776248"/>
              <a:gd name="connsiteX2" fmla="*/ 2711669 w 2711669"/>
              <a:gd name="connsiteY2" fmla="*/ 1765738 h 1776248"/>
              <a:gd name="connsiteX3" fmla="*/ 2638097 w 2711669"/>
              <a:gd name="connsiteY3" fmla="*/ 0 h 1776248"/>
              <a:gd name="connsiteX4" fmla="*/ 0 w 2711669"/>
              <a:gd name="connsiteY4" fmla="*/ 84083 h 1776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669" h="1776248">
                <a:moveTo>
                  <a:pt x="0" y="84083"/>
                </a:moveTo>
                <a:lnTo>
                  <a:pt x="115614" y="1776248"/>
                </a:lnTo>
                <a:lnTo>
                  <a:pt x="2711669" y="1765738"/>
                </a:lnTo>
                <a:lnTo>
                  <a:pt x="2638097" y="0"/>
                </a:lnTo>
                <a:lnTo>
                  <a:pt x="0" y="84083"/>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6D39580D-ACAB-4DEA-B8BB-8289764E2141}"/>
              </a:ext>
            </a:extLst>
          </p:cNvPr>
          <p:cNvPicPr>
            <a:picLocks noChangeAspect="1"/>
          </p:cNvPicPr>
          <p:nvPr/>
        </p:nvPicPr>
        <p:blipFill>
          <a:blip r:embed="rId2"/>
          <a:stretch>
            <a:fillRect/>
          </a:stretch>
        </p:blipFill>
        <p:spPr>
          <a:xfrm>
            <a:off x="5860774" y="1750712"/>
            <a:ext cx="2902226" cy="3837117"/>
          </a:xfrm>
          <a:prstGeom prst="rect">
            <a:avLst/>
          </a:prstGeom>
        </p:spPr>
      </p:pic>
      <p:cxnSp>
        <p:nvCxnSpPr>
          <p:cNvPr id="13" name="Straight Arrow Connector 12">
            <a:extLst>
              <a:ext uri="{FF2B5EF4-FFF2-40B4-BE49-F238E27FC236}">
                <a16:creationId xmlns:a16="http://schemas.microsoft.com/office/drawing/2014/main" id="{A995F3D0-EA39-4154-8178-E988EF6CAC94}"/>
              </a:ext>
            </a:extLst>
          </p:cNvPr>
          <p:cNvCxnSpPr/>
          <p:nvPr/>
        </p:nvCxnSpPr>
        <p:spPr>
          <a:xfrm flipH="1">
            <a:off x="7994374" y="3086100"/>
            <a:ext cx="463826" cy="11955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E99CD6F-5C12-4638-8315-E4A11D5E9850}"/>
              </a:ext>
            </a:extLst>
          </p:cNvPr>
          <p:cNvCxnSpPr/>
          <p:nvPr/>
        </p:nvCxnSpPr>
        <p:spPr>
          <a:xfrm flipH="1">
            <a:off x="8233484" y="4277018"/>
            <a:ext cx="377116" cy="10448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978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4D6F-3B41-4D81-A254-AF088141D7A5}"/>
              </a:ext>
            </a:extLst>
          </p:cNvPr>
          <p:cNvSpPr>
            <a:spLocks noGrp="1"/>
          </p:cNvSpPr>
          <p:nvPr>
            <p:ph type="title"/>
          </p:nvPr>
        </p:nvSpPr>
        <p:spPr/>
        <p:txBody>
          <a:bodyPr/>
          <a:lstStyle/>
          <a:p>
            <a:r>
              <a:rPr lang="da-DK" dirty="0"/>
              <a:t>Important Note!</a:t>
            </a:r>
          </a:p>
        </p:txBody>
      </p:sp>
      <p:sp>
        <p:nvSpPr>
          <p:cNvPr id="3" name="Content Placeholder 2">
            <a:extLst>
              <a:ext uri="{FF2B5EF4-FFF2-40B4-BE49-F238E27FC236}">
                <a16:creationId xmlns:a16="http://schemas.microsoft.com/office/drawing/2014/main" id="{B66FF14E-D6EE-4A0D-92FB-481733AFB77A}"/>
              </a:ext>
            </a:extLst>
          </p:cNvPr>
          <p:cNvSpPr>
            <a:spLocks noGrp="1"/>
          </p:cNvSpPr>
          <p:nvPr>
            <p:ph idx="1"/>
          </p:nvPr>
        </p:nvSpPr>
        <p:spPr/>
        <p:txBody>
          <a:bodyPr/>
          <a:lstStyle/>
          <a:p>
            <a:r>
              <a:rPr lang="da-DK" dirty="0"/>
              <a:t>Integration testing is not system testing!</a:t>
            </a:r>
          </a:p>
          <a:p>
            <a:endParaRPr lang="da-DK" dirty="0"/>
          </a:p>
          <a:p>
            <a:r>
              <a:rPr lang="da-DK" dirty="0"/>
              <a:t>You typically integration test that A works with B, </a:t>
            </a:r>
            <a:r>
              <a:rPr lang="da-DK" dirty="0" err="1"/>
              <a:t>while</a:t>
            </a:r>
            <a:r>
              <a:rPr lang="da-DK" dirty="0"/>
              <a:t> </a:t>
            </a:r>
            <a:r>
              <a:rPr lang="da-DK" dirty="0" err="1"/>
              <a:t>using</a:t>
            </a:r>
            <a:r>
              <a:rPr lang="da-DK" dirty="0"/>
              <a:t> doubles for C, D, and E units!</a:t>
            </a:r>
          </a:p>
          <a:p>
            <a:pPr lvl="1"/>
            <a:r>
              <a:rPr lang="da-DK" dirty="0"/>
              <a:t>We will return to </a:t>
            </a:r>
            <a:r>
              <a:rPr lang="da-DK" dirty="0" err="1"/>
              <a:t>what</a:t>
            </a:r>
            <a:r>
              <a:rPr lang="da-DK" dirty="0"/>
              <a:t> ‘doubles’ are next week </a:t>
            </a:r>
            <a:r>
              <a:rPr lang="da-DK" dirty="0">
                <a:sym typeface="Wingdings" panose="05000000000000000000" pitchFamily="2" charset="2"/>
              </a:rPr>
              <a:t></a:t>
            </a:r>
          </a:p>
          <a:p>
            <a:pPr lvl="1"/>
            <a:endParaRPr lang="da-DK" dirty="0">
              <a:sym typeface="Wingdings" panose="05000000000000000000" pitchFamily="2" charset="2"/>
            </a:endParaRPr>
          </a:p>
          <a:p>
            <a:r>
              <a:rPr lang="da-DK" dirty="0">
                <a:sym typeface="Wingdings" panose="05000000000000000000" pitchFamily="2" charset="2"/>
              </a:rPr>
              <a:t>System testing is testing the </a:t>
            </a:r>
            <a:r>
              <a:rPr lang="da-DK" i="1" dirty="0">
                <a:sym typeface="Wingdings" panose="05000000000000000000" pitchFamily="2" charset="2"/>
              </a:rPr>
              <a:t>full</a:t>
            </a:r>
            <a:r>
              <a:rPr lang="da-DK" dirty="0">
                <a:sym typeface="Wingdings" panose="05000000000000000000" pitchFamily="2" charset="2"/>
              </a:rPr>
              <a:t> system: A working with real B, real C, real D, and real E units.</a:t>
            </a:r>
          </a:p>
          <a:p>
            <a:pPr lvl="1"/>
            <a:r>
              <a:rPr lang="da-DK" dirty="0">
                <a:sym typeface="Wingdings" panose="05000000000000000000" pitchFamily="2" charset="2"/>
              </a:rPr>
              <a:t>Focus: Does system do what it promised to do?</a:t>
            </a:r>
            <a:endParaRPr lang="da-DK" dirty="0"/>
          </a:p>
        </p:txBody>
      </p:sp>
      <p:sp>
        <p:nvSpPr>
          <p:cNvPr id="4" name="Date Placeholder 3">
            <a:extLst>
              <a:ext uri="{FF2B5EF4-FFF2-40B4-BE49-F238E27FC236}">
                <a16:creationId xmlns:a16="http://schemas.microsoft.com/office/drawing/2014/main" id="{F27E3CF5-EAB2-4492-8E9F-B70C23E03B9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1F8B2D96-886B-414E-96DF-1BA0471ABA64}"/>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28C7C87C-4552-4004-ACA2-0D7AAF012C01}"/>
              </a:ext>
            </a:extLst>
          </p:cNvPr>
          <p:cNvSpPr>
            <a:spLocks noGrp="1"/>
          </p:cNvSpPr>
          <p:nvPr>
            <p:ph type="sldNum" sz="quarter" idx="12"/>
          </p:nvPr>
        </p:nvSpPr>
        <p:spPr/>
        <p:txBody>
          <a:bodyPr/>
          <a:lstStyle/>
          <a:p>
            <a:pPr>
              <a:defRPr/>
            </a:pPr>
            <a:fld id="{40390516-8E9A-4341-B9BC-EA7123011609}" type="slidenum">
              <a:rPr lang="en-US" smtClean="0"/>
              <a:pPr>
                <a:defRPr/>
              </a:pPr>
              <a:t>36</a:t>
            </a:fld>
            <a:endParaRPr lang="en-US"/>
          </a:p>
        </p:txBody>
      </p:sp>
    </p:spTree>
    <p:extLst>
      <p:ext uri="{BB962C8B-B14F-4D97-AF65-F5344CB8AC3E}">
        <p14:creationId xmlns:p14="http://schemas.microsoft.com/office/powerpoint/2010/main" val="2835536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da-DK" noProof="0" dirty="0"/>
              <a:t>More advanced integration testing</a:t>
            </a:r>
          </a:p>
        </p:txBody>
      </p:sp>
      <p:sp>
        <p:nvSpPr>
          <p:cNvPr id="27651" name="Content Placeholder 2"/>
          <p:cNvSpPr>
            <a:spLocks noGrp="1"/>
          </p:cNvSpPr>
          <p:nvPr>
            <p:ph idx="1"/>
          </p:nvPr>
        </p:nvSpPr>
        <p:spPr/>
        <p:txBody>
          <a:bodyPr/>
          <a:lstStyle/>
          <a:p>
            <a:r>
              <a:rPr lang="en-US" altLang="da-DK" noProof="0" dirty="0"/>
              <a:t>The pay station case’s integration is pretty simple as it is all a single process application.</a:t>
            </a:r>
          </a:p>
          <a:p>
            <a:endParaRPr lang="en-US" altLang="da-DK" noProof="0" dirty="0"/>
          </a:p>
          <a:p>
            <a:r>
              <a:rPr lang="en-US" altLang="da-DK" dirty="0" err="1"/>
              <a:t>SkyCave</a:t>
            </a:r>
            <a:r>
              <a:rPr lang="en-US" altLang="da-DK" dirty="0"/>
              <a:t> case</a:t>
            </a:r>
          </a:p>
          <a:p>
            <a:pPr lvl="1"/>
            <a:r>
              <a:rPr lang="en-US" altLang="da-DK" noProof="0" dirty="0"/>
              <a:t>Automated integration tests use special libraries to start a MongoDB database and an external REST server, in order to test the main server’s proper interaction with these.</a:t>
            </a:r>
          </a:p>
          <a:p>
            <a:pPr lvl="1"/>
            <a:r>
              <a:rPr lang="en-US" altLang="da-DK" noProof="0" dirty="0"/>
              <a:t>Afterwards the database + REST server is stopped and wiped for contents</a:t>
            </a:r>
          </a:p>
          <a:p>
            <a:pPr lvl="1"/>
            <a:r>
              <a:rPr lang="en-US" altLang="da-DK" i="1" noProof="0" dirty="0"/>
              <a:t>Integration tests are often slow to execute</a:t>
            </a:r>
          </a:p>
          <a:p>
            <a:pPr lvl="2"/>
            <a:r>
              <a:rPr lang="en-US" altLang="da-DK" i="1" dirty="0"/>
              <a:t>Which is why they are often performed by a special build server…</a:t>
            </a:r>
            <a:endParaRPr lang="en-US" altLang="da-DK" i="1" noProof="0" dirty="0"/>
          </a:p>
          <a:p>
            <a:pPr lvl="1"/>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2B48CB3D-F9D3-42B3-8534-C051C48B82DB}" type="slidenum">
              <a:rPr lang="en-GB" smtClean="0"/>
              <a:pPr>
                <a:defRPr/>
              </a:pPr>
              <a:t>37</a:t>
            </a:fld>
            <a:endParaRPr lang="en-GB"/>
          </a:p>
        </p:txBody>
      </p:sp>
    </p:spTree>
    <p:extLst>
      <p:ext uri="{BB962C8B-B14F-4D97-AF65-F5344CB8AC3E}">
        <p14:creationId xmlns:p14="http://schemas.microsoft.com/office/powerpoint/2010/main" val="2908558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da-DK" noProof="0" dirty="0"/>
              <a:t>And system testing</a:t>
            </a:r>
          </a:p>
        </p:txBody>
      </p:sp>
      <p:sp>
        <p:nvSpPr>
          <p:cNvPr id="28675" name="Content Placeholder 2"/>
          <p:cNvSpPr>
            <a:spLocks noGrp="1"/>
          </p:cNvSpPr>
          <p:nvPr>
            <p:ph idx="1"/>
          </p:nvPr>
        </p:nvSpPr>
        <p:spPr/>
        <p:txBody>
          <a:bodyPr/>
          <a:lstStyle/>
          <a:p>
            <a:r>
              <a:rPr lang="en-US" altLang="da-DK" noProof="0" dirty="0" err="1"/>
              <a:t>Karibu</a:t>
            </a:r>
            <a:r>
              <a:rPr lang="en-US" altLang="da-DK" noProof="0" dirty="0"/>
              <a:t> case</a:t>
            </a:r>
          </a:p>
          <a:p>
            <a:pPr lvl="1"/>
            <a:r>
              <a:rPr lang="en-US" altLang="da-DK" noProof="0" dirty="0"/>
              <a:t>(Manual) system test requires</a:t>
            </a:r>
          </a:p>
          <a:p>
            <a:pPr lvl="2"/>
            <a:r>
              <a:rPr lang="en-US" altLang="da-DK" noProof="0" dirty="0"/>
              <a:t>Two servers running clustered </a:t>
            </a:r>
            <a:r>
              <a:rPr lang="en-US" altLang="da-DK" noProof="0" dirty="0" err="1"/>
              <a:t>RabbitMQ</a:t>
            </a:r>
            <a:endParaRPr lang="en-US" altLang="da-DK" noProof="0" dirty="0"/>
          </a:p>
          <a:p>
            <a:pPr lvl="2"/>
            <a:r>
              <a:rPr lang="en-US" altLang="da-DK" noProof="0" dirty="0"/>
              <a:t>Two servers running </a:t>
            </a:r>
            <a:r>
              <a:rPr lang="en-US" altLang="da-DK" noProof="0" dirty="0" err="1"/>
              <a:t>Karibu</a:t>
            </a:r>
            <a:r>
              <a:rPr lang="en-US" altLang="da-DK" noProof="0" dirty="0"/>
              <a:t> Daemons </a:t>
            </a:r>
          </a:p>
          <a:p>
            <a:pPr lvl="2"/>
            <a:r>
              <a:rPr lang="en-US" altLang="da-DK" noProof="0" dirty="0"/>
              <a:t>Three servers running replica set Mongo databases</a:t>
            </a:r>
          </a:p>
          <a:p>
            <a:pPr lvl="1"/>
            <a:endParaRPr lang="en-US" altLang="da-DK" noProof="0" dirty="0"/>
          </a:p>
          <a:p>
            <a:pPr lvl="1"/>
            <a:r>
              <a:rPr lang="en-US" altLang="da-DK" noProof="0" dirty="0"/>
              <a:t>Test cases include</a:t>
            </a:r>
          </a:p>
          <a:p>
            <a:pPr lvl="2"/>
            <a:r>
              <a:rPr lang="en-US" altLang="da-DK" noProof="0" dirty="0"/>
              <a:t>Shutting down servers and validate data keeps flowing and reviewing log messages for proper handling of shut down events...</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9FECDF0D-50B8-4DC0-B890-BAC57C61B788}" type="slidenum">
              <a:rPr lang="en-GB" smtClean="0"/>
              <a:pPr>
                <a:defRPr/>
              </a:pPr>
              <a:t>38</a:t>
            </a:fld>
            <a:endParaRPr lang="en-GB"/>
          </a:p>
        </p:txBody>
      </p:sp>
    </p:spTree>
    <p:extLst>
      <p:ext uri="{BB962C8B-B14F-4D97-AF65-F5344CB8AC3E}">
        <p14:creationId xmlns:p14="http://schemas.microsoft.com/office/powerpoint/2010/main" val="236547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ctrTitle"/>
          </p:nvPr>
        </p:nvSpPr>
        <p:spPr/>
        <p:txBody>
          <a:bodyPr/>
          <a:lstStyle/>
          <a:p>
            <a:r>
              <a:rPr lang="en-US" altLang="da-DK" noProof="0" dirty="0"/>
              <a:t>Iteration 6: Unit Testing </a:t>
            </a:r>
            <a:br>
              <a:rPr lang="en-US" altLang="da-DK" noProof="0" dirty="0"/>
            </a:br>
            <a:r>
              <a:rPr lang="en-US" altLang="da-DK" noProof="0" dirty="0"/>
              <a:t>Pay Station</a:t>
            </a:r>
          </a:p>
        </p:txBody>
      </p:sp>
      <p:sp>
        <p:nvSpPr>
          <p:cNvPr id="29699" name="Subtitle 7"/>
          <p:cNvSpPr>
            <a:spLocks noGrp="1"/>
          </p:cNvSpPr>
          <p:nvPr>
            <p:ph type="subTitle" idx="1"/>
          </p:nvPr>
        </p:nvSpPr>
        <p:spPr/>
        <p:txBody>
          <a:bodyPr/>
          <a:lstStyle/>
          <a:p>
            <a:endParaRPr lang="da-DK" altLang="da-DK" dirty="0"/>
          </a:p>
        </p:txBody>
      </p:sp>
    </p:spTree>
    <p:extLst>
      <p:ext uri="{BB962C8B-B14F-4D97-AF65-F5344CB8AC3E}">
        <p14:creationId xmlns:p14="http://schemas.microsoft.com/office/powerpoint/2010/main" val="31494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da-DK" noProof="0" dirty="0"/>
              <a:t>The Problem Statement</a:t>
            </a:r>
          </a:p>
        </p:txBody>
      </p:sp>
      <p:sp>
        <p:nvSpPr>
          <p:cNvPr id="6147" name="Rectangle 3"/>
          <p:cNvSpPr>
            <a:spLocks noGrp="1" noChangeArrowheads="1"/>
          </p:cNvSpPr>
          <p:nvPr>
            <p:ph idx="1"/>
          </p:nvPr>
        </p:nvSpPr>
        <p:spPr/>
        <p:txBody>
          <a:bodyPr/>
          <a:lstStyle/>
          <a:p>
            <a:pPr eaLnBrk="1" hangingPunct="1">
              <a:lnSpc>
                <a:spcPct val="90000"/>
              </a:lnSpc>
            </a:pPr>
            <a:r>
              <a:rPr lang="en-US" altLang="da-DK" b="1" noProof="0" dirty="0"/>
              <a:t>But</a:t>
            </a:r>
            <a:r>
              <a:rPr lang="en-US" altLang="da-DK" noProof="0" dirty="0"/>
              <a:t> I have to </a:t>
            </a:r>
            <a:r>
              <a:rPr lang="en-US" altLang="da-DK" i="1" noProof="0" dirty="0"/>
              <a:t>modify</a:t>
            </a:r>
            <a:r>
              <a:rPr lang="en-US" altLang="da-DK" noProof="0" dirty="0"/>
              <a:t> the pay station implementation in order to prepare it for the new compositional design that uses a Strategy pattern</a:t>
            </a:r>
          </a:p>
          <a:p>
            <a:pPr eaLnBrk="1" hangingPunct="1">
              <a:lnSpc>
                <a:spcPct val="90000"/>
              </a:lnSpc>
            </a:pPr>
            <a:endParaRPr lang="en-US" altLang="da-DK" noProof="0" dirty="0"/>
          </a:p>
          <a:p>
            <a:pPr eaLnBrk="1" hangingPunct="1">
              <a:lnSpc>
                <a:spcPct val="90000"/>
              </a:lnSpc>
            </a:pPr>
            <a:r>
              <a:rPr lang="en-US" altLang="da-DK" noProof="0" dirty="0">
                <a:sym typeface="Wingdings" pitchFamily="2" charset="2"/>
              </a:rPr>
              <a:t> </a:t>
            </a:r>
            <a:r>
              <a:rPr lang="en-US" altLang="da-DK" i="1" noProof="0" dirty="0">
                <a:sym typeface="Wingdings" pitchFamily="2" charset="2"/>
              </a:rPr>
              <a:t>Change by modification</a:t>
            </a:r>
          </a:p>
          <a:p>
            <a:pPr eaLnBrk="1" hangingPunct="1">
              <a:lnSpc>
                <a:spcPct val="90000"/>
              </a:lnSpc>
            </a:pPr>
            <a:endParaRPr lang="en-US" altLang="da-DK" i="1" noProof="0" dirty="0">
              <a:sym typeface="Wingdings" pitchFamily="2" charset="2"/>
            </a:endParaRPr>
          </a:p>
          <a:p>
            <a:pPr eaLnBrk="1" hangingPunct="1">
              <a:lnSpc>
                <a:spcPct val="90000"/>
              </a:lnSpc>
            </a:pPr>
            <a:r>
              <a:rPr lang="en-US" altLang="da-DK" noProof="0" dirty="0">
                <a:sym typeface="Wingdings" pitchFamily="2" charset="2"/>
              </a:rPr>
              <a:t>Problem: </a:t>
            </a:r>
          </a:p>
          <a:p>
            <a:pPr lvl="1" eaLnBrk="1" hangingPunct="1">
              <a:lnSpc>
                <a:spcPct val="90000"/>
              </a:lnSpc>
            </a:pPr>
            <a:r>
              <a:rPr lang="en-US" altLang="da-DK" noProof="0" dirty="0">
                <a:sym typeface="Wingdings" pitchFamily="2" charset="2"/>
              </a:rPr>
              <a:t>How to reliably modify </a:t>
            </a:r>
            <a:r>
              <a:rPr lang="en-US" altLang="da-DK" noProof="0" dirty="0" err="1">
                <a:sym typeface="Wingdings" pitchFamily="2" charset="2"/>
              </a:rPr>
              <a:t>PayStationImpl</a:t>
            </a:r>
            <a:r>
              <a:rPr lang="en-US" altLang="da-DK" noProof="0" dirty="0">
                <a:sym typeface="Wingdings" pitchFamily="2" charset="2"/>
              </a:rPr>
              <a:t>? </a:t>
            </a:r>
          </a:p>
          <a:p>
            <a:pPr lvl="1" eaLnBrk="1" hangingPunct="1">
              <a:lnSpc>
                <a:spcPct val="90000"/>
              </a:lnSpc>
            </a:pPr>
            <a:r>
              <a:rPr lang="en-US" altLang="da-DK" noProof="0" dirty="0">
                <a:sym typeface="Wingdings" pitchFamily="2" charset="2"/>
              </a:rPr>
              <a:t>How can I stay confident that I do not accidentally introduce any defects?</a:t>
            </a:r>
          </a:p>
          <a:p>
            <a:pPr eaLnBrk="1" hangingPunct="1">
              <a:lnSpc>
                <a:spcPct val="90000"/>
              </a:lnSpc>
            </a:pPr>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2A485311-5229-480E-98E8-4EC633608E84}" type="slidenum">
              <a:rPr lang="en-GB"/>
              <a:pPr>
                <a:defRPr/>
              </a:pPr>
              <a:t>4</a:t>
            </a:fld>
            <a:endParaRPr lang="en-GB"/>
          </a:p>
        </p:txBody>
      </p:sp>
    </p:spTree>
    <p:extLst>
      <p:ext uri="{BB962C8B-B14F-4D97-AF65-F5344CB8AC3E}">
        <p14:creationId xmlns:p14="http://schemas.microsoft.com/office/powerpoint/2010/main" val="33815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da-DK" i="1" noProof="0" dirty="0"/>
              <a:t>Separate</a:t>
            </a:r>
            <a:r>
              <a:rPr lang="en-US" altLang="da-DK" noProof="0" dirty="0"/>
              <a:t> Testing</a:t>
            </a:r>
          </a:p>
        </p:txBody>
      </p:sp>
      <p:sp>
        <p:nvSpPr>
          <p:cNvPr id="30723" name="Content Placeholder 2"/>
          <p:cNvSpPr>
            <a:spLocks noGrp="1"/>
          </p:cNvSpPr>
          <p:nvPr>
            <p:ph idx="1"/>
          </p:nvPr>
        </p:nvSpPr>
        <p:spPr/>
        <p:txBody>
          <a:bodyPr/>
          <a:lstStyle/>
          <a:p>
            <a:r>
              <a:rPr lang="en-US" altLang="da-DK" noProof="0" dirty="0"/>
              <a:t>I can actually also apply </a:t>
            </a:r>
            <a:r>
              <a:rPr lang="en-US" altLang="da-DK" i="1" noProof="0" dirty="0"/>
              <a:t>Evident Test</a:t>
            </a:r>
            <a:r>
              <a:rPr lang="en-US" altLang="da-DK" noProof="0" dirty="0"/>
              <a:t> to the testing of the pay station by introducing a very simple rate policy</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FFEEA39F-01CE-40CD-B1ED-0FAC2C9011F6}" type="slidenum">
              <a:rPr lang="en-GB" smtClean="0"/>
              <a:pPr>
                <a:defRPr/>
              </a:pPr>
              <a:t>40</a:t>
            </a:fld>
            <a:endParaRPr lang="en-GB"/>
          </a:p>
        </p:txBody>
      </p:sp>
      <p:pic>
        <p:nvPicPr>
          <p:cNvPr id="7" name="Picture 6">
            <a:extLst>
              <a:ext uri="{FF2B5EF4-FFF2-40B4-BE49-F238E27FC236}">
                <a16:creationId xmlns:a16="http://schemas.microsoft.com/office/drawing/2014/main" id="{9ABDDC39-0B05-41D1-AE6B-C80EF6F3C419}"/>
              </a:ext>
            </a:extLst>
          </p:cNvPr>
          <p:cNvPicPr>
            <a:picLocks noChangeAspect="1"/>
          </p:cNvPicPr>
          <p:nvPr/>
        </p:nvPicPr>
        <p:blipFill>
          <a:blip r:embed="rId2"/>
          <a:stretch>
            <a:fillRect/>
          </a:stretch>
        </p:blipFill>
        <p:spPr>
          <a:xfrm>
            <a:off x="762000" y="1790700"/>
            <a:ext cx="7504932" cy="1509713"/>
          </a:xfrm>
          <a:prstGeom prst="rect">
            <a:avLst/>
          </a:prstGeom>
        </p:spPr>
      </p:pic>
      <p:sp>
        <p:nvSpPr>
          <p:cNvPr id="8" name="Rectangle 7">
            <a:extLst>
              <a:ext uri="{FF2B5EF4-FFF2-40B4-BE49-F238E27FC236}">
                <a16:creationId xmlns:a16="http://schemas.microsoft.com/office/drawing/2014/main" id="{8BE49E98-8F87-49F9-98BA-1913E7DD21E4}"/>
              </a:ext>
            </a:extLst>
          </p:cNvPr>
          <p:cNvSpPr/>
          <p:nvPr/>
        </p:nvSpPr>
        <p:spPr>
          <a:xfrm>
            <a:off x="1676400" y="2837622"/>
            <a:ext cx="4800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7FE58D4-E70D-4025-9329-BF8EA7897B60}"/>
              </a:ext>
            </a:extLst>
          </p:cNvPr>
          <p:cNvPicPr>
            <a:picLocks noChangeAspect="1"/>
          </p:cNvPicPr>
          <p:nvPr/>
        </p:nvPicPr>
        <p:blipFill>
          <a:blip r:embed="rId3"/>
          <a:stretch>
            <a:fillRect/>
          </a:stretch>
        </p:blipFill>
        <p:spPr>
          <a:xfrm>
            <a:off x="1804987" y="3394130"/>
            <a:ext cx="5534025" cy="1838225"/>
          </a:xfrm>
          <a:prstGeom prst="rect">
            <a:avLst/>
          </a:prstGeom>
        </p:spPr>
      </p:pic>
      <p:cxnSp>
        <p:nvCxnSpPr>
          <p:cNvPr id="12" name="Straight Arrow Connector 11">
            <a:extLst>
              <a:ext uri="{FF2B5EF4-FFF2-40B4-BE49-F238E27FC236}">
                <a16:creationId xmlns:a16="http://schemas.microsoft.com/office/drawing/2014/main" id="{2191ADD0-D26A-4CF5-8D57-867B38AEB810}"/>
              </a:ext>
            </a:extLst>
          </p:cNvPr>
          <p:cNvCxnSpPr/>
          <p:nvPr/>
        </p:nvCxnSpPr>
        <p:spPr>
          <a:xfrm flipH="1">
            <a:off x="5638800" y="4468483"/>
            <a:ext cx="2209800" cy="5226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7264426" y="2201533"/>
            <a:ext cx="1676400" cy="1447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Lambda expression for:</a:t>
            </a:r>
            <a:br>
              <a:rPr lang="en-US" dirty="0"/>
            </a:br>
            <a:r>
              <a:rPr lang="en-US" dirty="0"/>
              <a:t>one cent = one minute</a:t>
            </a:r>
            <a:endParaRPr lang="da-DK" dirty="0"/>
          </a:p>
        </p:txBody>
      </p:sp>
    </p:spTree>
    <p:extLst>
      <p:ext uri="{BB962C8B-B14F-4D97-AF65-F5344CB8AC3E}">
        <p14:creationId xmlns:p14="http://schemas.microsoft.com/office/powerpoint/2010/main" val="1581072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A606-1F66-4E47-B11E-147E11E4053A}"/>
              </a:ext>
            </a:extLst>
          </p:cNvPr>
          <p:cNvSpPr>
            <a:spLocks noGrp="1"/>
          </p:cNvSpPr>
          <p:nvPr>
            <p:ph type="title"/>
          </p:nvPr>
        </p:nvSpPr>
        <p:spPr/>
        <p:txBody>
          <a:bodyPr/>
          <a:lstStyle/>
          <a:p>
            <a:r>
              <a:rPr lang="da-DK" dirty="0"/>
              <a:t>Visually</a:t>
            </a:r>
          </a:p>
        </p:txBody>
      </p:sp>
      <p:sp>
        <p:nvSpPr>
          <p:cNvPr id="3" name="Content Placeholder 2">
            <a:extLst>
              <a:ext uri="{FF2B5EF4-FFF2-40B4-BE49-F238E27FC236}">
                <a16:creationId xmlns:a16="http://schemas.microsoft.com/office/drawing/2014/main" id="{BA661915-9879-4C4A-90D2-C04CA6E4D7A3}"/>
              </a:ext>
            </a:extLst>
          </p:cNvPr>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a:p>
            <a:r>
              <a:rPr lang="da-DK" dirty="0"/>
              <a:t>Now </a:t>
            </a:r>
            <a:r>
              <a:rPr lang="da-DK" b="1" dirty="0"/>
              <a:t>unit testing PayStation</a:t>
            </a:r>
            <a:endParaRPr lang="da-DK" dirty="0"/>
          </a:p>
          <a:p>
            <a:pPr lvl="1"/>
            <a:r>
              <a:rPr lang="da-DK" dirty="0"/>
              <a:t>As the RateStrategy is ‘</a:t>
            </a:r>
            <a:r>
              <a:rPr lang="da-DK" dirty="0" err="1"/>
              <a:t>doubled</a:t>
            </a:r>
            <a:r>
              <a:rPr lang="da-DK" dirty="0"/>
              <a:t>’ by a simpler implementation</a:t>
            </a:r>
          </a:p>
          <a:p>
            <a:pPr lvl="2"/>
            <a:r>
              <a:rPr lang="da-DK" dirty="0"/>
              <a:t>Simpler =&gt; No defects there, so any defect </a:t>
            </a:r>
            <a:r>
              <a:rPr lang="da-DK" i="1" dirty="0"/>
              <a:t>must</a:t>
            </a:r>
            <a:r>
              <a:rPr lang="da-DK" dirty="0"/>
              <a:t> stem from coding errors in the PayStation…</a:t>
            </a:r>
          </a:p>
        </p:txBody>
      </p:sp>
      <p:sp>
        <p:nvSpPr>
          <p:cNvPr id="4" name="Date Placeholder 3">
            <a:extLst>
              <a:ext uri="{FF2B5EF4-FFF2-40B4-BE49-F238E27FC236}">
                <a16:creationId xmlns:a16="http://schemas.microsoft.com/office/drawing/2014/main" id="{3620F731-9749-4E01-BE1B-302D944AFE3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C9264A69-45EE-412F-9A0C-EF0D50BFFA78}"/>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5BDDC3C0-3B99-490D-919B-899275288D75}"/>
              </a:ext>
            </a:extLst>
          </p:cNvPr>
          <p:cNvSpPr>
            <a:spLocks noGrp="1"/>
          </p:cNvSpPr>
          <p:nvPr>
            <p:ph type="sldNum" sz="quarter" idx="12"/>
          </p:nvPr>
        </p:nvSpPr>
        <p:spPr/>
        <p:txBody>
          <a:bodyPr/>
          <a:lstStyle/>
          <a:p>
            <a:pPr>
              <a:defRPr/>
            </a:pPr>
            <a:fld id="{40390516-8E9A-4341-B9BC-EA7123011609}" type="slidenum">
              <a:rPr lang="en-US" smtClean="0"/>
              <a:pPr>
                <a:defRPr/>
              </a:pPr>
              <a:t>41</a:t>
            </a:fld>
            <a:endParaRPr lang="en-US"/>
          </a:p>
        </p:txBody>
      </p:sp>
      <p:sp>
        <p:nvSpPr>
          <p:cNvPr id="7" name="Rectangle 6">
            <a:extLst>
              <a:ext uri="{FF2B5EF4-FFF2-40B4-BE49-F238E27FC236}">
                <a16:creationId xmlns:a16="http://schemas.microsoft.com/office/drawing/2014/main" id="{277097A5-A119-4D4C-BAB4-3F39831C9EB0}"/>
              </a:ext>
            </a:extLst>
          </p:cNvPr>
          <p:cNvSpPr/>
          <p:nvPr/>
        </p:nvSpPr>
        <p:spPr>
          <a:xfrm>
            <a:off x="914400" y="1409700"/>
            <a:ext cx="1600200" cy="6858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a:t>PaySt. - JUnit</a:t>
            </a:r>
          </a:p>
        </p:txBody>
      </p:sp>
      <p:sp>
        <p:nvSpPr>
          <p:cNvPr id="8" name="Rectangle 7">
            <a:extLst>
              <a:ext uri="{FF2B5EF4-FFF2-40B4-BE49-F238E27FC236}">
                <a16:creationId xmlns:a16="http://schemas.microsoft.com/office/drawing/2014/main" id="{A32573FB-BC96-480A-8135-8CE4167FF691}"/>
              </a:ext>
            </a:extLst>
          </p:cNvPr>
          <p:cNvSpPr/>
          <p:nvPr/>
        </p:nvSpPr>
        <p:spPr>
          <a:xfrm>
            <a:off x="4114800" y="1320362"/>
            <a:ext cx="1828800" cy="685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da-DK" dirty="0"/>
              <a:t>PayStation</a:t>
            </a:r>
          </a:p>
        </p:txBody>
      </p:sp>
      <p:sp>
        <p:nvSpPr>
          <p:cNvPr id="9" name="Rectangle 8">
            <a:extLst>
              <a:ext uri="{FF2B5EF4-FFF2-40B4-BE49-F238E27FC236}">
                <a16:creationId xmlns:a16="http://schemas.microsoft.com/office/drawing/2014/main" id="{FC6E5F9F-7246-4636-8099-E1DE7BC5A246}"/>
              </a:ext>
            </a:extLst>
          </p:cNvPr>
          <p:cNvSpPr/>
          <p:nvPr/>
        </p:nvSpPr>
        <p:spPr>
          <a:xfrm>
            <a:off x="6477000" y="2835166"/>
            <a:ext cx="1981200" cy="609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da-DK" dirty="0"/>
              <a:t>LinearRateStrategy</a:t>
            </a:r>
          </a:p>
        </p:txBody>
      </p:sp>
      <p:sp>
        <p:nvSpPr>
          <p:cNvPr id="10" name="Freeform: Shape 9">
            <a:extLst>
              <a:ext uri="{FF2B5EF4-FFF2-40B4-BE49-F238E27FC236}">
                <a16:creationId xmlns:a16="http://schemas.microsoft.com/office/drawing/2014/main" id="{896ED621-3D2E-4060-A0DB-525CAAD3CBCF}"/>
              </a:ext>
            </a:extLst>
          </p:cNvPr>
          <p:cNvSpPr/>
          <p:nvPr/>
        </p:nvSpPr>
        <p:spPr>
          <a:xfrm>
            <a:off x="3657600" y="1028700"/>
            <a:ext cx="4403835" cy="1600199"/>
          </a:xfrm>
          <a:custGeom>
            <a:avLst/>
            <a:gdLst>
              <a:gd name="connsiteX0" fmla="*/ 21021 w 4424855"/>
              <a:gd name="connsiteY0" fmla="*/ 0 h 1671145"/>
              <a:gd name="connsiteX1" fmla="*/ 4403835 w 4424855"/>
              <a:gd name="connsiteY1" fmla="*/ 21021 h 1671145"/>
              <a:gd name="connsiteX2" fmla="*/ 4424855 w 4424855"/>
              <a:gd name="connsiteY2" fmla="*/ 1671145 h 1671145"/>
              <a:gd name="connsiteX3" fmla="*/ 0 w 4424855"/>
              <a:gd name="connsiteY3" fmla="*/ 1650125 h 1671145"/>
              <a:gd name="connsiteX4" fmla="*/ 21021 w 4424855"/>
              <a:gd name="connsiteY4" fmla="*/ 0 h 167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855" h="1671145">
                <a:moveTo>
                  <a:pt x="21021" y="0"/>
                </a:moveTo>
                <a:lnTo>
                  <a:pt x="4403835" y="21021"/>
                </a:lnTo>
                <a:lnTo>
                  <a:pt x="4424855" y="1671145"/>
                </a:lnTo>
                <a:lnTo>
                  <a:pt x="0" y="1650125"/>
                </a:lnTo>
                <a:lnTo>
                  <a:pt x="21021" y="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Arrow: Right 10">
            <a:extLst>
              <a:ext uri="{FF2B5EF4-FFF2-40B4-BE49-F238E27FC236}">
                <a16:creationId xmlns:a16="http://schemas.microsoft.com/office/drawing/2014/main" id="{8A7274E1-CF7D-4811-9496-4DF211AD07B9}"/>
              </a:ext>
            </a:extLst>
          </p:cNvPr>
          <p:cNvSpPr/>
          <p:nvPr/>
        </p:nvSpPr>
        <p:spPr>
          <a:xfrm>
            <a:off x="2743200" y="1549135"/>
            <a:ext cx="762000" cy="470165"/>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a:p>
        </p:txBody>
      </p:sp>
      <p:sp>
        <p:nvSpPr>
          <p:cNvPr id="17" name="Rectangle 16">
            <a:extLst>
              <a:ext uri="{FF2B5EF4-FFF2-40B4-BE49-F238E27FC236}">
                <a16:creationId xmlns:a16="http://schemas.microsoft.com/office/drawing/2014/main" id="{D5D9CE6F-33D2-4D36-9002-CDA5D0456B92}"/>
              </a:ext>
            </a:extLst>
          </p:cNvPr>
          <p:cNvSpPr/>
          <p:nvPr/>
        </p:nvSpPr>
        <p:spPr>
          <a:xfrm>
            <a:off x="6324600" y="1714500"/>
            <a:ext cx="1524000" cy="60960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da-DK" dirty="0"/>
              <a:t>One2OneRateStrategy</a:t>
            </a:r>
          </a:p>
        </p:txBody>
      </p:sp>
    </p:spTree>
    <p:extLst>
      <p:ext uri="{BB962C8B-B14F-4D97-AF65-F5344CB8AC3E}">
        <p14:creationId xmlns:p14="http://schemas.microsoft.com/office/powerpoint/2010/main" val="1193361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da-DK" noProof="0" dirty="0"/>
              <a:t>Resulting test cases</a:t>
            </a:r>
          </a:p>
        </p:txBody>
      </p:sp>
      <p:sp>
        <p:nvSpPr>
          <p:cNvPr id="31747" name="Content Placeholder 2"/>
          <p:cNvSpPr>
            <a:spLocks noGrp="1"/>
          </p:cNvSpPr>
          <p:nvPr>
            <p:ph idx="1"/>
          </p:nvPr>
        </p:nvSpPr>
        <p:spPr/>
        <p:txBody>
          <a:bodyPr/>
          <a:lstStyle/>
          <a:p>
            <a:r>
              <a:rPr lang="en-US" altLang="da-DK" noProof="0" dirty="0"/>
              <a:t>Using this rate policy makes reading pay station test cases much easier!</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B89B3845-B193-4367-97F3-90C24E657763}" type="slidenum">
              <a:rPr lang="en-GB" smtClean="0"/>
              <a:pPr>
                <a:defRPr/>
              </a:pPr>
              <a:t>42</a:t>
            </a:fld>
            <a:endParaRPr lang="en-GB"/>
          </a:p>
        </p:txBody>
      </p:sp>
      <p:cxnSp>
        <p:nvCxnSpPr>
          <p:cNvPr id="31752" name="Straight Connector 8"/>
          <p:cNvCxnSpPr>
            <a:cxnSpLocks noChangeShapeType="1"/>
          </p:cNvCxnSpPr>
          <p:nvPr/>
        </p:nvCxnSpPr>
        <p:spPr bwMode="auto">
          <a:xfrm>
            <a:off x="2786063" y="3631407"/>
            <a:ext cx="857250" cy="1323"/>
          </a:xfrm>
          <a:prstGeom prst="line">
            <a:avLst/>
          </a:prstGeom>
          <a:noFill/>
          <a:ln w="28575" algn="ctr">
            <a:solidFill>
              <a:srgbClr val="CC0000"/>
            </a:solidFill>
            <a:round/>
            <a:headEnd/>
            <a:tailEnd/>
          </a:ln>
          <a:extLst>
            <a:ext uri="{909E8E84-426E-40DD-AFC4-6F175D3DCCD1}">
              <a14:hiddenFill xmlns:a14="http://schemas.microsoft.com/office/drawing/2010/main">
                <a:noFill/>
              </a14:hiddenFill>
            </a:ext>
          </a:extLst>
        </p:spPr>
      </p:cxnSp>
      <p:cxnSp>
        <p:nvCxnSpPr>
          <p:cNvPr id="31753" name="Straight Connector 10"/>
          <p:cNvCxnSpPr>
            <a:cxnSpLocks noChangeShapeType="1"/>
          </p:cNvCxnSpPr>
          <p:nvPr/>
        </p:nvCxnSpPr>
        <p:spPr bwMode="auto">
          <a:xfrm rot="5400000">
            <a:off x="3475171" y="3035962"/>
            <a:ext cx="477573" cy="1587"/>
          </a:xfrm>
          <a:prstGeom prst="line">
            <a:avLst/>
          </a:prstGeom>
          <a:noFill/>
          <a:ln w="28575" algn="ctr">
            <a:solidFill>
              <a:srgbClr val="CC0000"/>
            </a:solidFill>
            <a:round/>
            <a:headEnd/>
            <a:tailEnd/>
          </a:ln>
          <a:extLst>
            <a:ext uri="{909E8E84-426E-40DD-AFC4-6F175D3DCCD1}">
              <a14:hiddenFill xmlns:a14="http://schemas.microsoft.com/office/drawing/2010/main">
                <a:noFill/>
              </a14:hiddenFill>
            </a:ext>
          </a:extLst>
        </p:spPr>
      </p:cxnSp>
      <p:pic>
        <p:nvPicPr>
          <p:cNvPr id="2" name="Picture 1">
            <a:extLst>
              <a:ext uri="{FF2B5EF4-FFF2-40B4-BE49-F238E27FC236}">
                <a16:creationId xmlns:a16="http://schemas.microsoft.com/office/drawing/2014/main" id="{2998FE33-9531-496A-BB4D-039D462AC78C}"/>
              </a:ext>
            </a:extLst>
          </p:cNvPr>
          <p:cNvPicPr>
            <a:picLocks noChangeAspect="1"/>
          </p:cNvPicPr>
          <p:nvPr/>
        </p:nvPicPr>
        <p:blipFill>
          <a:blip r:embed="rId2"/>
          <a:stretch>
            <a:fillRect/>
          </a:stretch>
        </p:blipFill>
        <p:spPr>
          <a:xfrm>
            <a:off x="762000" y="1739900"/>
            <a:ext cx="7458419" cy="2743200"/>
          </a:xfrm>
          <a:prstGeom prst="rect">
            <a:avLst/>
          </a:prstGeom>
          <a:effectLst>
            <a:outerShdw blurRad="50800" dist="38100" dir="2700000" algn="tl" rotWithShape="0">
              <a:prstClr val="black">
                <a:alpha val="40000"/>
              </a:prstClr>
            </a:outerShdw>
          </a:effectLst>
        </p:spPr>
      </p:pic>
      <p:cxnSp>
        <p:nvCxnSpPr>
          <p:cNvPr id="7" name="Straight Connector 6">
            <a:extLst>
              <a:ext uri="{FF2B5EF4-FFF2-40B4-BE49-F238E27FC236}">
                <a16:creationId xmlns:a16="http://schemas.microsoft.com/office/drawing/2014/main" id="{212B03B2-FBC5-4FB7-A31C-656D99236709}"/>
              </a:ext>
            </a:extLst>
          </p:cNvPr>
          <p:cNvCxnSpPr/>
          <p:nvPr/>
        </p:nvCxnSpPr>
        <p:spPr>
          <a:xfrm>
            <a:off x="4343400" y="2797969"/>
            <a:ext cx="0" cy="833438"/>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16BF0785-4B42-418E-8C95-BE60F70C8A4F}"/>
              </a:ext>
            </a:extLst>
          </p:cNvPr>
          <p:cNvCxnSpPr>
            <a:cxnSpLocks/>
          </p:cNvCxnSpPr>
          <p:nvPr/>
        </p:nvCxnSpPr>
        <p:spPr>
          <a:xfrm flipH="1">
            <a:off x="4343400" y="4229100"/>
            <a:ext cx="91440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74881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ctrTitle"/>
          </p:nvPr>
        </p:nvSpPr>
        <p:spPr/>
        <p:txBody>
          <a:bodyPr/>
          <a:lstStyle/>
          <a:p>
            <a:r>
              <a:rPr lang="en-US" altLang="da-DK" noProof="0" dirty="0"/>
              <a:t>Outlook</a:t>
            </a:r>
          </a:p>
        </p:txBody>
      </p:sp>
      <p:sp>
        <p:nvSpPr>
          <p:cNvPr id="32771" name="Subtitle 7"/>
          <p:cNvSpPr>
            <a:spLocks noGrp="1"/>
          </p:cNvSpPr>
          <p:nvPr>
            <p:ph type="subTitle" idx="1"/>
          </p:nvPr>
        </p:nvSpPr>
        <p:spPr/>
        <p:txBody>
          <a:bodyPr/>
          <a:lstStyle/>
          <a:p>
            <a:r>
              <a:rPr lang="en-US" altLang="da-DK" noProof="0" dirty="0"/>
              <a:t>Continuous Delivery and Deployment</a:t>
            </a:r>
          </a:p>
        </p:txBody>
      </p:sp>
    </p:spTree>
    <p:extLst>
      <p:ext uri="{BB962C8B-B14F-4D97-AF65-F5344CB8AC3E}">
        <p14:creationId xmlns:p14="http://schemas.microsoft.com/office/powerpoint/2010/main" val="1606149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1008-1F4D-48C8-9E34-D0BD3C10CEEE}"/>
              </a:ext>
            </a:extLst>
          </p:cNvPr>
          <p:cNvSpPr>
            <a:spLocks noGrp="1"/>
          </p:cNvSpPr>
          <p:nvPr>
            <p:ph type="title"/>
          </p:nvPr>
        </p:nvSpPr>
        <p:spPr/>
        <p:txBody>
          <a:bodyPr/>
          <a:lstStyle/>
          <a:p>
            <a:r>
              <a:rPr lang="da-DK" dirty="0"/>
              <a:t>Agile on the Minute Scale</a:t>
            </a:r>
          </a:p>
        </p:txBody>
      </p:sp>
      <p:sp>
        <p:nvSpPr>
          <p:cNvPr id="3" name="Content Placeholder 2">
            <a:extLst>
              <a:ext uri="{FF2B5EF4-FFF2-40B4-BE49-F238E27FC236}">
                <a16:creationId xmlns:a16="http://schemas.microsoft.com/office/drawing/2014/main" id="{7FDC7FB7-EA95-43C6-84E1-ACACAAF4934B}"/>
              </a:ext>
            </a:extLst>
          </p:cNvPr>
          <p:cNvSpPr>
            <a:spLocks noGrp="1"/>
          </p:cNvSpPr>
          <p:nvPr>
            <p:ph idx="1"/>
          </p:nvPr>
        </p:nvSpPr>
        <p:spPr/>
        <p:txBody>
          <a:bodyPr/>
          <a:lstStyle/>
          <a:p>
            <a:r>
              <a:rPr lang="da-DK" dirty="0"/>
              <a:t>Many software houses release and deploy software on the minute and hour scale</a:t>
            </a:r>
          </a:p>
          <a:p>
            <a:pPr lvl="1"/>
            <a:r>
              <a:rPr lang="da-DK" dirty="0"/>
              <a:t>Google, netflix, uber, amazon, </a:t>
            </a:r>
            <a:r>
              <a:rPr lang="da-DK" dirty="0" err="1"/>
              <a:t>microsoft</a:t>
            </a:r>
            <a:r>
              <a:rPr lang="da-DK" dirty="0"/>
              <a:t>, …</a:t>
            </a:r>
          </a:p>
          <a:p>
            <a:r>
              <a:rPr lang="da-DK" dirty="0"/>
              <a:t>How</a:t>
            </a:r>
          </a:p>
          <a:p>
            <a:pPr lvl="1"/>
            <a:r>
              <a:rPr lang="da-DK" dirty="0"/>
              <a:t>Comprehensive unit test suites </a:t>
            </a:r>
          </a:p>
          <a:p>
            <a:pPr lvl="1"/>
            <a:r>
              <a:rPr lang="da-DK" dirty="0"/>
              <a:t>Comprehensive integration tests</a:t>
            </a:r>
          </a:p>
          <a:p>
            <a:pPr lvl="1"/>
            <a:r>
              <a:rPr lang="da-DK" dirty="0"/>
              <a:t>Automated ‘build pipelines’ running on dedicated build servers</a:t>
            </a:r>
          </a:p>
          <a:p>
            <a:pPr lvl="2"/>
            <a:r>
              <a:rPr lang="da-DK" dirty="0"/>
              <a:t>The pipeline will</a:t>
            </a:r>
          </a:p>
          <a:p>
            <a:pPr lvl="3"/>
            <a:r>
              <a:rPr lang="da-DK" dirty="0"/>
              <a:t>Run all tests, package the system into a virtual machine and release it</a:t>
            </a:r>
          </a:p>
          <a:p>
            <a:pPr lvl="3"/>
            <a:r>
              <a:rPr lang="da-DK" dirty="0"/>
              <a:t>Potentially deploy the release and put it into production</a:t>
            </a:r>
          </a:p>
        </p:txBody>
      </p:sp>
      <p:sp>
        <p:nvSpPr>
          <p:cNvPr id="4" name="Date Placeholder 3">
            <a:extLst>
              <a:ext uri="{FF2B5EF4-FFF2-40B4-BE49-F238E27FC236}">
                <a16:creationId xmlns:a16="http://schemas.microsoft.com/office/drawing/2014/main" id="{13F1E62D-9A32-4C19-8075-A308680469C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25EB926-35CC-453D-BE69-0B1FA48A4C8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1AE97EA-A750-4FD3-9144-E3E0A4540D53}"/>
              </a:ext>
            </a:extLst>
          </p:cNvPr>
          <p:cNvSpPr>
            <a:spLocks noGrp="1"/>
          </p:cNvSpPr>
          <p:nvPr>
            <p:ph type="sldNum" sz="quarter" idx="12"/>
          </p:nvPr>
        </p:nvSpPr>
        <p:spPr/>
        <p:txBody>
          <a:bodyPr/>
          <a:lstStyle/>
          <a:p>
            <a:pPr>
              <a:defRPr/>
            </a:pPr>
            <a:fld id="{40390516-8E9A-4341-B9BC-EA7123011609}" type="slidenum">
              <a:rPr lang="en-US" smtClean="0"/>
              <a:pPr>
                <a:defRPr/>
              </a:pPr>
              <a:t>44</a:t>
            </a:fld>
            <a:endParaRPr lang="en-US"/>
          </a:p>
        </p:txBody>
      </p:sp>
    </p:spTree>
    <p:extLst>
      <p:ext uri="{BB962C8B-B14F-4D97-AF65-F5344CB8AC3E}">
        <p14:creationId xmlns:p14="http://schemas.microsoft.com/office/powerpoint/2010/main" val="3297604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275F68-7931-4110-B248-48F4468333EF}"/>
              </a:ext>
            </a:extLst>
          </p:cNvPr>
          <p:cNvPicPr>
            <a:picLocks noChangeAspect="1"/>
          </p:cNvPicPr>
          <p:nvPr/>
        </p:nvPicPr>
        <p:blipFill>
          <a:blip r:embed="rId2"/>
          <a:stretch>
            <a:fillRect/>
          </a:stretch>
        </p:blipFill>
        <p:spPr>
          <a:xfrm>
            <a:off x="2839686" y="1866900"/>
            <a:ext cx="6304314" cy="3605036"/>
          </a:xfrm>
          <a:prstGeom prst="rect">
            <a:avLst/>
          </a:prstGeom>
        </p:spPr>
      </p:pic>
      <p:sp>
        <p:nvSpPr>
          <p:cNvPr id="2" name="Title 1">
            <a:extLst>
              <a:ext uri="{FF2B5EF4-FFF2-40B4-BE49-F238E27FC236}">
                <a16:creationId xmlns:a16="http://schemas.microsoft.com/office/drawing/2014/main" id="{C9DC7C05-6961-474E-A503-7A458A390CCE}"/>
              </a:ext>
            </a:extLst>
          </p:cNvPr>
          <p:cNvSpPr>
            <a:spLocks noGrp="1"/>
          </p:cNvSpPr>
          <p:nvPr>
            <p:ph type="title"/>
          </p:nvPr>
        </p:nvSpPr>
        <p:spPr/>
        <p:txBody>
          <a:bodyPr/>
          <a:lstStyle/>
          <a:p>
            <a:r>
              <a:rPr lang="da-DK" dirty="0"/>
              <a:t>Example: Bitbucket Pipelines</a:t>
            </a:r>
          </a:p>
        </p:txBody>
      </p:sp>
      <p:sp>
        <p:nvSpPr>
          <p:cNvPr id="3" name="Content Placeholder 2">
            <a:extLst>
              <a:ext uri="{FF2B5EF4-FFF2-40B4-BE49-F238E27FC236}">
                <a16:creationId xmlns:a16="http://schemas.microsoft.com/office/drawing/2014/main" id="{1E3D72B7-2409-4A3B-9BE4-758E20DA1C29}"/>
              </a:ext>
            </a:extLst>
          </p:cNvPr>
          <p:cNvSpPr>
            <a:spLocks noGrp="1"/>
          </p:cNvSpPr>
          <p:nvPr>
            <p:ph idx="1"/>
          </p:nvPr>
        </p:nvSpPr>
        <p:spPr/>
        <p:txBody>
          <a:bodyPr/>
          <a:lstStyle/>
          <a:p>
            <a:endParaRPr lang="da-DK" dirty="0"/>
          </a:p>
        </p:txBody>
      </p:sp>
      <p:sp>
        <p:nvSpPr>
          <p:cNvPr id="4" name="Date Placeholder 3">
            <a:extLst>
              <a:ext uri="{FF2B5EF4-FFF2-40B4-BE49-F238E27FC236}">
                <a16:creationId xmlns:a16="http://schemas.microsoft.com/office/drawing/2014/main" id="{C0AD6714-C5BC-4884-8503-690D355A98F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A25E226C-BC2E-4CEB-A4A5-DFBE8BCCF92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57E21DD-4A08-4627-94EC-3B4545462512}"/>
              </a:ext>
            </a:extLst>
          </p:cNvPr>
          <p:cNvSpPr>
            <a:spLocks noGrp="1"/>
          </p:cNvSpPr>
          <p:nvPr>
            <p:ph type="sldNum" sz="quarter" idx="12"/>
          </p:nvPr>
        </p:nvSpPr>
        <p:spPr/>
        <p:txBody>
          <a:bodyPr/>
          <a:lstStyle/>
          <a:p>
            <a:pPr>
              <a:defRPr/>
            </a:pPr>
            <a:fld id="{40390516-8E9A-4341-B9BC-EA7123011609}" type="slidenum">
              <a:rPr lang="en-US" smtClean="0"/>
              <a:pPr>
                <a:defRPr/>
              </a:pPr>
              <a:t>45</a:t>
            </a:fld>
            <a:endParaRPr lang="en-US"/>
          </a:p>
        </p:txBody>
      </p:sp>
      <p:pic>
        <p:nvPicPr>
          <p:cNvPr id="7" name="Picture 6">
            <a:extLst>
              <a:ext uri="{FF2B5EF4-FFF2-40B4-BE49-F238E27FC236}">
                <a16:creationId xmlns:a16="http://schemas.microsoft.com/office/drawing/2014/main" id="{324E798D-A3E1-4AF9-BD2F-CD44199493EE}"/>
              </a:ext>
            </a:extLst>
          </p:cNvPr>
          <p:cNvPicPr>
            <a:picLocks noChangeAspect="1"/>
          </p:cNvPicPr>
          <p:nvPr/>
        </p:nvPicPr>
        <p:blipFill>
          <a:blip r:embed="rId3"/>
          <a:stretch>
            <a:fillRect/>
          </a:stretch>
        </p:blipFill>
        <p:spPr>
          <a:xfrm>
            <a:off x="228600" y="926041"/>
            <a:ext cx="6853238" cy="2073904"/>
          </a:xfrm>
          <a:prstGeom prst="rect">
            <a:avLst/>
          </a:prstGeom>
        </p:spPr>
      </p:pic>
    </p:spTree>
    <p:extLst>
      <p:ext uri="{BB962C8B-B14F-4D97-AF65-F5344CB8AC3E}">
        <p14:creationId xmlns:p14="http://schemas.microsoft.com/office/powerpoint/2010/main" val="986574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C25A-27D6-43FA-A469-A9FF30F1BC9E}"/>
              </a:ext>
            </a:extLst>
          </p:cNvPr>
          <p:cNvSpPr>
            <a:spLocks noGrp="1"/>
          </p:cNvSpPr>
          <p:nvPr>
            <p:ph type="title"/>
          </p:nvPr>
        </p:nvSpPr>
        <p:spPr/>
        <p:txBody>
          <a:bodyPr/>
          <a:lstStyle/>
          <a:p>
            <a:r>
              <a:rPr lang="en-US" dirty="0"/>
              <a:t>AU </a:t>
            </a:r>
            <a:r>
              <a:rPr lang="en-US" dirty="0" err="1"/>
              <a:t>GitLab</a:t>
            </a:r>
            <a:r>
              <a:rPr lang="en-US" dirty="0"/>
              <a:t> supports it</a:t>
            </a:r>
          </a:p>
        </p:txBody>
      </p:sp>
      <p:sp>
        <p:nvSpPr>
          <p:cNvPr id="3" name="Content Placeholder 2">
            <a:extLst>
              <a:ext uri="{FF2B5EF4-FFF2-40B4-BE49-F238E27FC236}">
                <a16:creationId xmlns:a16="http://schemas.microsoft.com/office/drawing/2014/main" id="{ED14C20E-D38E-4271-B590-6D1A16DA7E79}"/>
              </a:ext>
            </a:extLst>
          </p:cNvPr>
          <p:cNvSpPr>
            <a:spLocks noGrp="1"/>
          </p:cNvSpPr>
          <p:nvPr>
            <p:ph idx="1"/>
          </p:nvPr>
        </p:nvSpPr>
        <p:spPr/>
        <p:txBody>
          <a:bodyPr/>
          <a:lstStyle/>
          <a:p>
            <a:r>
              <a:rPr lang="en-US" dirty="0"/>
              <a:t>You </a:t>
            </a:r>
            <a:r>
              <a:rPr lang="en-US" i="1" dirty="0"/>
              <a:t>can</a:t>
            </a:r>
            <a:r>
              <a:rPr lang="en-US" dirty="0"/>
              <a:t> enable it by adding a special ‘</a:t>
            </a:r>
            <a:r>
              <a:rPr lang="en-US" dirty="0" err="1"/>
              <a:t>yml</a:t>
            </a:r>
            <a:r>
              <a:rPr lang="en-US" dirty="0"/>
              <a:t>’ file…</a:t>
            </a:r>
          </a:p>
        </p:txBody>
      </p:sp>
      <p:sp>
        <p:nvSpPr>
          <p:cNvPr id="4" name="Date Placeholder 3">
            <a:extLst>
              <a:ext uri="{FF2B5EF4-FFF2-40B4-BE49-F238E27FC236}">
                <a16:creationId xmlns:a16="http://schemas.microsoft.com/office/drawing/2014/main" id="{99AA4F00-E89C-4FDF-8341-8F59067AD983}"/>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FF9374B6-9552-48AA-9268-F8A75D84669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A1D94DAA-D199-4D37-858E-45E6B371D378}"/>
              </a:ext>
            </a:extLst>
          </p:cNvPr>
          <p:cNvSpPr>
            <a:spLocks noGrp="1"/>
          </p:cNvSpPr>
          <p:nvPr>
            <p:ph type="sldNum" sz="quarter" idx="12"/>
          </p:nvPr>
        </p:nvSpPr>
        <p:spPr/>
        <p:txBody>
          <a:bodyPr/>
          <a:lstStyle/>
          <a:p>
            <a:pPr>
              <a:defRPr/>
            </a:pPr>
            <a:fld id="{40390516-8E9A-4341-B9BC-EA7123011609}" type="slidenum">
              <a:rPr lang="en-US" smtClean="0"/>
              <a:pPr>
                <a:defRPr/>
              </a:pPr>
              <a:t>46</a:t>
            </a:fld>
            <a:endParaRPr lang="en-US"/>
          </a:p>
        </p:txBody>
      </p:sp>
      <p:pic>
        <p:nvPicPr>
          <p:cNvPr id="8" name="Picture 7">
            <a:extLst>
              <a:ext uri="{FF2B5EF4-FFF2-40B4-BE49-F238E27FC236}">
                <a16:creationId xmlns:a16="http://schemas.microsoft.com/office/drawing/2014/main" id="{04323D93-18D4-4B63-B6D8-0E593AF188BC}"/>
              </a:ext>
            </a:extLst>
          </p:cNvPr>
          <p:cNvPicPr>
            <a:picLocks noChangeAspect="1"/>
          </p:cNvPicPr>
          <p:nvPr/>
        </p:nvPicPr>
        <p:blipFill>
          <a:blip r:embed="rId2"/>
          <a:stretch>
            <a:fillRect/>
          </a:stretch>
        </p:blipFill>
        <p:spPr>
          <a:xfrm>
            <a:off x="430980" y="1562100"/>
            <a:ext cx="8282657" cy="3505200"/>
          </a:xfrm>
          <a:prstGeom prst="rect">
            <a:avLst/>
          </a:prstGeom>
        </p:spPr>
      </p:pic>
    </p:spTree>
    <p:extLst>
      <p:ext uri="{BB962C8B-B14F-4D97-AF65-F5344CB8AC3E}">
        <p14:creationId xmlns:p14="http://schemas.microsoft.com/office/powerpoint/2010/main" val="1468011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ctrTitle"/>
          </p:nvPr>
        </p:nvSpPr>
        <p:spPr/>
        <p:txBody>
          <a:bodyPr/>
          <a:lstStyle/>
          <a:p>
            <a:pPr eaLnBrk="1" hangingPunct="1"/>
            <a:r>
              <a:rPr lang="en-US" altLang="da-DK" noProof="0" dirty="0"/>
              <a:t>Conclusion</a:t>
            </a:r>
          </a:p>
        </p:txBody>
      </p:sp>
      <p:sp>
        <p:nvSpPr>
          <p:cNvPr id="35843" name="Rectangle 5"/>
          <p:cNvSpPr>
            <a:spLocks noGrp="1" noChangeArrowheads="1"/>
          </p:cNvSpPr>
          <p:nvPr>
            <p:ph type="subTitle" idx="1"/>
          </p:nvPr>
        </p:nvSpPr>
        <p:spPr/>
        <p:txBody>
          <a:bodyPr/>
          <a:lstStyle/>
          <a:p>
            <a:pPr eaLnBrk="1" hangingPunct="1"/>
            <a:endParaRPr lang="en-GB" altLang="da-DK"/>
          </a:p>
        </p:txBody>
      </p:sp>
    </p:spTree>
    <p:extLst>
      <p:ext uri="{BB962C8B-B14F-4D97-AF65-F5344CB8AC3E}">
        <p14:creationId xmlns:p14="http://schemas.microsoft.com/office/powerpoint/2010/main" val="148719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da-DK" noProof="0" dirty="0"/>
              <a:t>Advice</a:t>
            </a:r>
          </a:p>
        </p:txBody>
      </p:sp>
      <p:sp>
        <p:nvSpPr>
          <p:cNvPr id="36867" name="Rectangle 3"/>
          <p:cNvSpPr>
            <a:spLocks noGrp="1" noChangeArrowheads="1"/>
          </p:cNvSpPr>
          <p:nvPr>
            <p:ph idx="1"/>
          </p:nvPr>
        </p:nvSpPr>
        <p:spPr/>
        <p:txBody>
          <a:bodyPr/>
          <a:lstStyle/>
          <a:p>
            <a:pPr eaLnBrk="1" hangingPunct="1"/>
            <a:r>
              <a:rPr lang="en-US" altLang="da-DK" i="1" noProof="0" dirty="0"/>
              <a:t>Do not code in anticipation of need, code when need arise...</a:t>
            </a:r>
          </a:p>
          <a:p>
            <a:pPr eaLnBrk="1" hangingPunct="1"/>
            <a:endParaRPr lang="en-US" altLang="da-DK" i="1" noProof="0" dirty="0"/>
          </a:p>
          <a:p>
            <a:pPr eaLnBrk="1" hangingPunct="1"/>
            <a:r>
              <a:rPr lang="en-US" altLang="da-DK" noProof="0" dirty="0"/>
              <a:t>Automatic tests allow you to react when need arise</a:t>
            </a:r>
          </a:p>
          <a:p>
            <a:pPr lvl="1" eaLnBrk="1" hangingPunct="1"/>
            <a:r>
              <a:rPr lang="en-US" altLang="da-DK" noProof="0" dirty="0"/>
              <a:t>because you dare refactor your current architecture...</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EF61A0F6-6B31-43ED-AC80-E0C43AF917DC}" type="slidenum">
              <a:rPr lang="en-GB"/>
              <a:pPr>
                <a:defRPr/>
              </a:pPr>
              <a:t>48</a:t>
            </a:fld>
            <a:endParaRPr lang="en-GB"/>
          </a:p>
        </p:txBody>
      </p:sp>
    </p:spTree>
    <p:extLst>
      <p:ext uri="{BB962C8B-B14F-4D97-AF65-F5344CB8AC3E}">
        <p14:creationId xmlns:p14="http://schemas.microsoft.com/office/powerpoint/2010/main" val="3955766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da-DK" noProof="0" dirty="0"/>
              <a:t>Refactoring</a:t>
            </a:r>
          </a:p>
        </p:txBody>
      </p:sp>
      <p:sp>
        <p:nvSpPr>
          <p:cNvPr id="37891" name="Content Placeholder 2"/>
          <p:cNvSpPr>
            <a:spLocks noGrp="1"/>
          </p:cNvSpPr>
          <p:nvPr>
            <p:ph idx="1"/>
          </p:nvPr>
        </p:nvSpPr>
        <p:spPr/>
        <p:txBody>
          <a:bodyPr/>
          <a:lstStyle/>
          <a:p>
            <a:r>
              <a:rPr lang="en-US" altLang="da-DK" noProof="0" dirty="0"/>
              <a:t>When ’architecture refactoring’ need arise then</a:t>
            </a:r>
          </a:p>
          <a:p>
            <a:endParaRPr lang="en-US" altLang="da-DK" noProof="0" dirty="0"/>
          </a:p>
          <a:p>
            <a:r>
              <a:rPr lang="en-US" altLang="da-DK" noProof="0" dirty="0"/>
              <a:t>A) Use the old functional tests to refactor the architecture </a:t>
            </a:r>
            <a:r>
              <a:rPr lang="en-US" altLang="da-DK" b="1" noProof="0" dirty="0"/>
              <a:t>without</a:t>
            </a:r>
            <a:r>
              <a:rPr lang="en-US" altLang="da-DK" noProof="0" dirty="0"/>
              <a:t> adding new or changing existing behavior</a:t>
            </a:r>
          </a:p>
          <a:p>
            <a:r>
              <a:rPr lang="en-US" altLang="da-DK" noProof="0" dirty="0"/>
              <a:t>B) When everything is </a:t>
            </a:r>
            <a:r>
              <a:rPr lang="en-US" altLang="da-DK" noProof="0" dirty="0">
                <a:solidFill>
                  <a:srgbClr val="00B050"/>
                </a:solidFill>
              </a:rPr>
              <a:t>green </a:t>
            </a:r>
            <a:r>
              <a:rPr lang="en-US" altLang="da-DK" noProof="0" dirty="0"/>
              <a:t>again then proceed to introduce new/modified behavior</a:t>
            </a:r>
          </a:p>
          <a:p>
            <a:r>
              <a:rPr lang="en-US" altLang="da-DK" noProof="0" dirty="0"/>
              <a:t>C) Review again to see if there is any dead code lying around or other </a:t>
            </a:r>
            <a:r>
              <a:rPr lang="en-US" altLang="da-DK" noProof="0" dirty="0" err="1"/>
              <a:t>refactorings</a:t>
            </a:r>
            <a:r>
              <a:rPr lang="en-US" altLang="da-DK" noProof="0" dirty="0"/>
              <a:t> to do.</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9709EBCD-85F7-4FBE-BCEF-82858827A6EA}" type="slidenum">
              <a:rPr lang="en-GB" smtClean="0"/>
              <a:pPr>
                <a:defRPr/>
              </a:pPr>
              <a:t>49</a:t>
            </a:fld>
            <a:endParaRPr lang="en-GB"/>
          </a:p>
        </p:txBody>
      </p:sp>
    </p:spTree>
    <p:extLst>
      <p:ext uri="{BB962C8B-B14F-4D97-AF65-F5344CB8AC3E}">
        <p14:creationId xmlns:p14="http://schemas.microsoft.com/office/powerpoint/2010/main" val="82557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A8576-17B6-4041-994C-DD8FFC5B0049}"/>
              </a:ext>
            </a:extLst>
          </p:cNvPr>
          <p:cNvSpPr/>
          <p:nvPr/>
        </p:nvSpPr>
        <p:spPr>
          <a:xfrm>
            <a:off x="838200" y="2933700"/>
            <a:ext cx="7772400" cy="54609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da-DK"/>
          </a:p>
        </p:txBody>
      </p:sp>
      <p:sp>
        <p:nvSpPr>
          <p:cNvPr id="2" name="Rectangle 1">
            <a:extLst>
              <a:ext uri="{FF2B5EF4-FFF2-40B4-BE49-F238E27FC236}">
                <a16:creationId xmlns:a16="http://schemas.microsoft.com/office/drawing/2014/main" id="{3664199B-806A-4200-A596-126540180E4B}"/>
              </a:ext>
            </a:extLst>
          </p:cNvPr>
          <p:cNvSpPr/>
          <p:nvPr/>
        </p:nvSpPr>
        <p:spPr>
          <a:xfrm>
            <a:off x="838200" y="2247900"/>
            <a:ext cx="7772400" cy="685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da-DK"/>
          </a:p>
        </p:txBody>
      </p:sp>
      <p:sp>
        <p:nvSpPr>
          <p:cNvPr id="3" name="Rectangle 2"/>
          <p:cNvSpPr/>
          <p:nvPr/>
        </p:nvSpPr>
        <p:spPr>
          <a:xfrm>
            <a:off x="381000" y="3670299"/>
            <a:ext cx="8382000" cy="533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173" name="Rectangle 2"/>
          <p:cNvSpPr>
            <a:spLocks noGrp="1" noChangeArrowheads="1"/>
          </p:cNvSpPr>
          <p:nvPr>
            <p:ph type="title"/>
          </p:nvPr>
        </p:nvSpPr>
        <p:spPr/>
        <p:txBody>
          <a:bodyPr/>
          <a:lstStyle/>
          <a:p>
            <a:pPr eaLnBrk="1" hangingPunct="1"/>
            <a:r>
              <a:rPr lang="en-US" altLang="da-DK" noProof="0" dirty="0"/>
              <a:t>Take Small Steps</a:t>
            </a:r>
          </a:p>
        </p:txBody>
      </p:sp>
      <p:sp>
        <p:nvSpPr>
          <p:cNvPr id="7174" name="Rectangle 3"/>
          <p:cNvSpPr>
            <a:spLocks noGrp="1" noChangeArrowheads="1"/>
          </p:cNvSpPr>
          <p:nvPr>
            <p:ph idx="1"/>
          </p:nvPr>
        </p:nvSpPr>
        <p:spPr/>
        <p:txBody>
          <a:bodyPr/>
          <a:lstStyle/>
          <a:p>
            <a:pPr eaLnBrk="1" hangingPunct="1"/>
            <a:r>
              <a:rPr lang="en-US" altLang="da-DK" noProof="0" dirty="0"/>
              <a:t>I will </a:t>
            </a:r>
            <a:r>
              <a:rPr lang="en-US" altLang="da-DK" i="1" noProof="0" dirty="0"/>
              <a:t>stay focused</a:t>
            </a:r>
            <a:r>
              <a:rPr lang="en-US" altLang="da-DK" noProof="0" dirty="0"/>
              <a:t> and </a:t>
            </a:r>
            <a:r>
              <a:rPr lang="en-US" altLang="da-DK" i="1" noProof="0" dirty="0"/>
              <a:t>take small steps!</a:t>
            </a:r>
          </a:p>
          <a:p>
            <a:pPr eaLnBrk="1" hangingPunct="1"/>
            <a:endParaRPr lang="en-US" altLang="da-DK" i="1" noProof="0" dirty="0"/>
          </a:p>
          <a:p>
            <a:pPr eaLnBrk="1" hangingPunct="1"/>
            <a:r>
              <a:rPr lang="en-US" altLang="da-DK" noProof="0" dirty="0"/>
              <a:t>I have </a:t>
            </a:r>
            <a:r>
              <a:rPr lang="en-US" altLang="da-DK" b="1" noProof="0" dirty="0"/>
              <a:t>two</a:t>
            </a:r>
            <a:r>
              <a:rPr lang="en-US" altLang="da-DK" noProof="0" dirty="0"/>
              <a:t> tasks</a:t>
            </a:r>
          </a:p>
          <a:p>
            <a:pPr lvl="1" eaLnBrk="1" hangingPunct="1"/>
            <a:r>
              <a:rPr lang="en-US" altLang="da-DK" noProof="0" dirty="0"/>
              <a:t>1) Refactor the current implementation to introduce the Strategy and make </a:t>
            </a:r>
            <a:r>
              <a:rPr lang="en-US" altLang="da-DK" noProof="0" dirty="0" err="1"/>
              <a:t>AlphaTown</a:t>
            </a:r>
            <a:r>
              <a:rPr lang="en-US" altLang="da-DK" noProof="0" dirty="0"/>
              <a:t> work with new design</a:t>
            </a:r>
          </a:p>
          <a:p>
            <a:pPr lvl="1" eaLnBrk="1" hangingPunct="1"/>
            <a:r>
              <a:rPr lang="en-US" altLang="da-DK" noProof="0" dirty="0"/>
              <a:t>2) Add a new strategy to handle </a:t>
            </a:r>
            <a:r>
              <a:rPr lang="en-US" altLang="da-DK" noProof="0" dirty="0" err="1"/>
              <a:t>Betatown</a:t>
            </a:r>
            <a:r>
              <a:rPr lang="en-US" altLang="da-DK" noProof="0" dirty="0"/>
              <a:t> requirements</a:t>
            </a:r>
          </a:p>
          <a:p>
            <a:pPr lvl="1" eaLnBrk="1" hangingPunct="1"/>
            <a:endParaRPr lang="en-US" altLang="da-DK" noProof="0" dirty="0"/>
          </a:p>
          <a:p>
            <a:pPr eaLnBrk="1" hangingPunct="1"/>
            <a:r>
              <a:rPr lang="en-US" altLang="da-DK" noProof="0" dirty="0"/>
              <a:t>... </a:t>
            </a:r>
            <a:r>
              <a:rPr lang="en-US" altLang="da-DK" i="1" noProof="0" dirty="0"/>
              <a:t>and I will do it in that order – small steps!</a:t>
            </a:r>
          </a:p>
          <a:p>
            <a:pPr lvl="1" eaLnBrk="1" hangingPunct="1"/>
            <a:endParaRPr lang="en-US" altLang="da-DK" noProof="0" dirty="0"/>
          </a:p>
          <a:p>
            <a:pPr lvl="1" eaLnBrk="1" hangingPunct="1"/>
            <a:endParaRPr lang="en-US" altLang="da-DK"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413C6D50-0D25-4AAC-ACD7-560181E9BC02}" type="slidenum">
              <a:rPr lang="en-GB"/>
              <a:pPr>
                <a:defRPr/>
              </a:pPr>
              <a:t>5</a:t>
            </a:fld>
            <a:endParaRPr lang="en-GB"/>
          </a:p>
        </p:txBody>
      </p:sp>
    </p:spTree>
    <p:extLst>
      <p:ext uri="{BB962C8B-B14F-4D97-AF65-F5344CB8AC3E}">
        <p14:creationId xmlns:p14="http://schemas.microsoft.com/office/powerpoint/2010/main" val="926133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da-DK" noProof="0" dirty="0"/>
              <a:t>Discussion</a:t>
            </a:r>
          </a:p>
        </p:txBody>
      </p:sp>
      <p:sp>
        <p:nvSpPr>
          <p:cNvPr id="38915" name="Rectangle 3"/>
          <p:cNvSpPr>
            <a:spLocks noGrp="1" noChangeArrowheads="1"/>
          </p:cNvSpPr>
          <p:nvPr>
            <p:ph idx="1"/>
          </p:nvPr>
        </p:nvSpPr>
        <p:spPr>
          <a:xfrm>
            <a:off x="381000" y="952500"/>
            <a:ext cx="8534400" cy="4318000"/>
          </a:xfrm>
        </p:spPr>
        <p:txBody>
          <a:bodyPr/>
          <a:lstStyle/>
          <a:p>
            <a:pPr eaLnBrk="1" hangingPunct="1"/>
            <a:r>
              <a:rPr lang="en-US" altLang="da-DK" noProof="0" dirty="0"/>
              <a:t>These </a:t>
            </a:r>
            <a:r>
              <a:rPr lang="en-US" altLang="da-DK" noProof="0" dirty="0" err="1"/>
              <a:t>refactorings</a:t>
            </a:r>
            <a:r>
              <a:rPr lang="en-US" altLang="da-DK" noProof="0" dirty="0"/>
              <a:t> shown here are very local, so the ‘architecture decisions’ are also local.</a:t>
            </a:r>
          </a:p>
          <a:p>
            <a:pPr eaLnBrk="1" hangingPunct="1"/>
            <a:r>
              <a:rPr lang="en-US" altLang="da-DK" noProof="0" dirty="0"/>
              <a:t>However sometimes you need to make larger architectural changes that invalidate the test cases </a:t>
            </a:r>
            <a:r>
              <a:rPr lang="en-US" altLang="da-DK" noProof="0" dirty="0">
                <a:sym typeface="Wingdings" pitchFamily="2" charset="2"/>
              </a:rPr>
              <a:t></a:t>
            </a:r>
          </a:p>
          <a:p>
            <a:pPr lvl="1" eaLnBrk="1" hangingPunct="1"/>
            <a:r>
              <a:rPr lang="en-US" altLang="da-DK" noProof="0" dirty="0">
                <a:sym typeface="Wingdings" pitchFamily="2" charset="2"/>
              </a:rPr>
              <a:t>Changing API or the way units are used</a:t>
            </a:r>
          </a:p>
          <a:p>
            <a:pPr lvl="1" eaLnBrk="1" hangingPunct="1"/>
            <a:r>
              <a:rPr lang="en-US" altLang="da-DK" noProof="0" dirty="0">
                <a:sym typeface="Wingdings" pitchFamily="2" charset="2"/>
              </a:rPr>
              <a:t>Ex: Changing persistence from file to RDB based</a:t>
            </a:r>
          </a:p>
          <a:p>
            <a:pPr eaLnBrk="1" hangingPunct="1"/>
            <a:endParaRPr lang="en-US" altLang="da-DK" noProof="0" dirty="0">
              <a:sym typeface="Wingdings" pitchFamily="2" charset="2"/>
            </a:endParaRPr>
          </a:p>
          <a:p>
            <a:pPr eaLnBrk="1" hangingPunct="1"/>
            <a:r>
              <a:rPr lang="en-US" altLang="da-DK" noProof="0" dirty="0">
                <a:sym typeface="Wingdings" pitchFamily="2" charset="2"/>
              </a:rPr>
              <a:t>What to do in this case?</a:t>
            </a:r>
          </a:p>
          <a:p>
            <a:pPr lvl="1" eaLnBrk="1" hangingPunct="1"/>
            <a:r>
              <a:rPr lang="da-DK" altLang="da-DK" i="1" dirty="0" err="1">
                <a:sym typeface="Wingdings" pitchFamily="2" charset="2"/>
              </a:rPr>
              <a:t>Define</a:t>
            </a:r>
            <a:r>
              <a:rPr lang="da-DK" altLang="da-DK" i="1" dirty="0">
                <a:sym typeface="Wingdings" pitchFamily="2" charset="2"/>
              </a:rPr>
              <a:t> a </a:t>
            </a:r>
            <a:r>
              <a:rPr lang="da-DK" altLang="da-DK" i="1" dirty="0" err="1">
                <a:sym typeface="Wingdings" pitchFamily="2" charset="2"/>
              </a:rPr>
              <a:t>path</a:t>
            </a:r>
            <a:r>
              <a:rPr lang="da-DK" altLang="da-DK" i="1" dirty="0">
                <a:sym typeface="Wingdings" pitchFamily="2" charset="2"/>
              </a:rPr>
              <a:t> (</a:t>
            </a:r>
            <a:r>
              <a:rPr lang="da-DK" altLang="da-DK" i="1" dirty="0" err="1">
                <a:sym typeface="Wingdings" pitchFamily="2" charset="2"/>
              </a:rPr>
              <a:t>even</a:t>
            </a:r>
            <a:r>
              <a:rPr lang="da-DK" altLang="da-DK" i="1" dirty="0">
                <a:sym typeface="Wingdings" pitchFamily="2" charset="2"/>
              </a:rPr>
              <a:t> a long </a:t>
            </a:r>
            <a:r>
              <a:rPr lang="da-DK" altLang="da-DK" i="1" dirty="0" err="1">
                <a:sym typeface="Wingdings" pitchFamily="2" charset="2"/>
              </a:rPr>
              <a:t>one</a:t>
            </a:r>
            <a:r>
              <a:rPr lang="da-DK" altLang="da-DK" i="1" dirty="0">
                <a:sym typeface="Wingdings" pitchFamily="2" charset="2"/>
              </a:rPr>
              <a:t>) of small </a:t>
            </a:r>
            <a:r>
              <a:rPr lang="da-DK" altLang="da-DK" i="1" dirty="0" err="1">
                <a:sym typeface="Wingdings" pitchFamily="2" charset="2"/>
              </a:rPr>
              <a:t>tasks</a:t>
            </a:r>
            <a:r>
              <a:rPr lang="da-DK" altLang="da-DK" i="1" dirty="0">
                <a:sym typeface="Wingdings" pitchFamily="2" charset="2"/>
              </a:rPr>
              <a:t> </a:t>
            </a:r>
            <a:r>
              <a:rPr lang="da-DK" altLang="da-DK" i="1" dirty="0" err="1">
                <a:sym typeface="Wingdings" pitchFamily="2" charset="2"/>
              </a:rPr>
              <a:t>that</a:t>
            </a:r>
            <a:r>
              <a:rPr lang="da-DK" altLang="da-DK" i="1" dirty="0">
                <a:sym typeface="Wingdings" pitchFamily="2" charset="2"/>
              </a:rPr>
              <a:t> </a:t>
            </a:r>
            <a:r>
              <a:rPr lang="da-DK" altLang="da-DK" i="1" dirty="0" err="1">
                <a:sym typeface="Wingdings" pitchFamily="2" charset="2"/>
              </a:rPr>
              <a:t>keep</a:t>
            </a:r>
            <a:r>
              <a:rPr lang="da-DK" altLang="da-DK" i="1" dirty="0">
                <a:sym typeface="Wingdings" pitchFamily="2" charset="2"/>
              </a:rPr>
              <a:t> tests </a:t>
            </a:r>
            <a:r>
              <a:rPr lang="da-DK" altLang="da-DK" i="1" dirty="0" err="1">
                <a:sym typeface="Wingdings" pitchFamily="2" charset="2"/>
              </a:rPr>
              <a:t>running</a:t>
            </a:r>
            <a:r>
              <a:rPr lang="da-DK" altLang="da-DK" i="1" dirty="0">
                <a:sym typeface="Wingdings" pitchFamily="2" charset="2"/>
              </a:rPr>
              <a:t>! Even if it </a:t>
            </a:r>
            <a:r>
              <a:rPr lang="da-DK" altLang="da-DK" i="1" dirty="0" err="1">
                <a:sym typeface="Wingdings" pitchFamily="2" charset="2"/>
              </a:rPr>
              <a:t>means</a:t>
            </a:r>
            <a:r>
              <a:rPr lang="da-DK" altLang="da-DK" i="1" dirty="0">
                <a:sym typeface="Wingdings" pitchFamily="2" charset="2"/>
              </a:rPr>
              <a:t> </a:t>
            </a:r>
            <a:r>
              <a:rPr lang="da-DK" altLang="da-DK" i="1" dirty="0" err="1">
                <a:sym typeface="Wingdings" pitchFamily="2" charset="2"/>
              </a:rPr>
              <a:t>making</a:t>
            </a:r>
            <a:r>
              <a:rPr lang="da-DK" altLang="da-DK" i="1" dirty="0">
                <a:sym typeface="Wingdings" pitchFamily="2" charset="2"/>
              </a:rPr>
              <a:t> </a:t>
            </a:r>
            <a:r>
              <a:rPr lang="da-DK" altLang="da-DK" i="1" dirty="0" err="1">
                <a:sym typeface="Wingdings" pitchFamily="2" charset="2"/>
              </a:rPr>
              <a:t>code</a:t>
            </a:r>
            <a:r>
              <a:rPr lang="da-DK" altLang="da-DK" i="1" dirty="0">
                <a:sym typeface="Wingdings" pitchFamily="2" charset="2"/>
              </a:rPr>
              <a:t> </a:t>
            </a:r>
            <a:r>
              <a:rPr lang="da-DK" altLang="da-DK" i="1" dirty="0" err="1">
                <a:sym typeface="Wingdings" pitchFamily="2" charset="2"/>
              </a:rPr>
              <a:t>that</a:t>
            </a:r>
            <a:r>
              <a:rPr lang="da-DK" altLang="da-DK" i="1" dirty="0">
                <a:sym typeface="Wingdings" pitchFamily="2" charset="2"/>
              </a:rPr>
              <a:t> </a:t>
            </a:r>
            <a:r>
              <a:rPr lang="da-DK" altLang="da-DK" i="1" dirty="0" err="1">
                <a:sym typeface="Wingdings" pitchFamily="2" charset="2"/>
              </a:rPr>
              <a:t>later</a:t>
            </a:r>
            <a:r>
              <a:rPr lang="da-DK" altLang="da-DK" i="1" dirty="0">
                <a:sym typeface="Wingdings" pitchFamily="2" charset="2"/>
              </a:rPr>
              <a:t> must </a:t>
            </a:r>
            <a:r>
              <a:rPr lang="da-DK" altLang="da-DK" i="1" dirty="0" err="1">
                <a:sym typeface="Wingdings" pitchFamily="2" charset="2"/>
              </a:rPr>
              <a:t>be</a:t>
            </a:r>
            <a:r>
              <a:rPr lang="da-DK" altLang="da-DK" i="1" dirty="0">
                <a:sym typeface="Wingdings" pitchFamily="2" charset="2"/>
              </a:rPr>
              <a:t> removed</a:t>
            </a:r>
            <a:endParaRPr lang="en-US" altLang="da-DK" i="1" noProof="0" dirty="0"/>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27D11277-A317-4256-90F7-C566430F3F23}" type="slidenum">
              <a:rPr lang="en-GB"/>
              <a:pPr>
                <a:defRPr/>
              </a:pPr>
              <a:t>50</a:t>
            </a:fld>
            <a:endParaRPr lang="en-GB"/>
          </a:p>
        </p:txBody>
      </p:sp>
    </p:spTree>
    <p:extLst>
      <p:ext uri="{BB962C8B-B14F-4D97-AF65-F5344CB8AC3E}">
        <p14:creationId xmlns:p14="http://schemas.microsoft.com/office/powerpoint/2010/main" val="295078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86100"/>
            <a:ext cx="8458200" cy="1676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p:txBody>
          <a:bodyPr/>
          <a:lstStyle/>
          <a:p>
            <a:pPr eaLnBrk="1" hangingPunct="1"/>
            <a:r>
              <a:rPr lang="en-US" altLang="da-DK" noProof="0" dirty="0"/>
              <a:t>Refactoring</a:t>
            </a:r>
          </a:p>
        </p:txBody>
      </p:sp>
      <p:sp>
        <p:nvSpPr>
          <p:cNvPr id="8195" name="Rectangle 3"/>
          <p:cNvSpPr>
            <a:spLocks noGrp="1" noChangeArrowheads="1"/>
          </p:cNvSpPr>
          <p:nvPr>
            <p:ph idx="1"/>
          </p:nvPr>
        </p:nvSpPr>
        <p:spPr/>
        <p:txBody>
          <a:bodyPr/>
          <a:lstStyle/>
          <a:p>
            <a:pPr eaLnBrk="1" hangingPunct="1"/>
            <a:endParaRPr lang="en-US" altLang="da-DK" b="1" noProof="0" dirty="0"/>
          </a:p>
          <a:p>
            <a:pPr eaLnBrk="1" hangingPunct="1"/>
            <a:endParaRPr lang="en-US" altLang="da-DK" b="1" noProof="0" dirty="0"/>
          </a:p>
          <a:p>
            <a:pPr eaLnBrk="1" hangingPunct="1"/>
            <a:endParaRPr lang="en-US" altLang="da-DK" b="1" noProof="0" dirty="0"/>
          </a:p>
          <a:p>
            <a:pPr eaLnBrk="1" hangingPunct="1"/>
            <a:r>
              <a:rPr lang="en-US" altLang="da-DK" b="1" noProof="0" dirty="0"/>
              <a:t>Definition:</a:t>
            </a:r>
            <a:endParaRPr lang="en-US" altLang="da-DK" noProof="0" dirty="0"/>
          </a:p>
          <a:p>
            <a:pPr eaLnBrk="1" hangingPunct="1"/>
            <a:endParaRPr lang="en-US" altLang="da-DK" noProof="0" dirty="0"/>
          </a:p>
          <a:p>
            <a:pPr algn="ctr" eaLnBrk="1" hangingPunct="1"/>
            <a:r>
              <a:rPr lang="en-US" altLang="da-DK" i="1" noProof="0" dirty="0"/>
              <a:t>Refactoring is the process of changing a software system in such a way that is does not alter the external behavior of the code yet improves its internal structure.</a:t>
            </a:r>
          </a:p>
          <a:p>
            <a:pPr algn="r" eaLnBrk="1" hangingPunct="1"/>
            <a:r>
              <a:rPr lang="en-US" altLang="da-DK" sz="1800" i="1" noProof="0" dirty="0"/>
              <a:t>Fowler, 1999</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F1A5D7FC-FDF9-40E3-912B-DB450A619260}" type="slidenum">
              <a:rPr lang="en-GB"/>
              <a:pPr>
                <a:defRPr/>
              </a:pPr>
              <a:t>6</a:t>
            </a:fld>
            <a:endParaRPr lang="en-GB"/>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77396"/>
            <a:ext cx="6635750"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extLst>
      <p:ext uri="{BB962C8B-B14F-4D97-AF65-F5344CB8AC3E}">
        <p14:creationId xmlns:p14="http://schemas.microsoft.com/office/powerpoint/2010/main" val="232671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p:txBody>
          <a:bodyPr/>
          <a:lstStyle/>
          <a:p>
            <a:pPr eaLnBrk="1" hangingPunct="1"/>
            <a:r>
              <a:rPr lang="en-US" altLang="da-DK" noProof="0" dirty="0"/>
              <a:t>Iteration 1</a:t>
            </a:r>
          </a:p>
        </p:txBody>
      </p:sp>
      <p:sp>
        <p:nvSpPr>
          <p:cNvPr id="9219" name="Rectangle 5"/>
          <p:cNvSpPr>
            <a:spLocks noGrp="1" noChangeArrowheads="1"/>
          </p:cNvSpPr>
          <p:nvPr>
            <p:ph type="subTitle" idx="1"/>
          </p:nvPr>
        </p:nvSpPr>
        <p:spPr/>
        <p:txBody>
          <a:bodyPr/>
          <a:lstStyle/>
          <a:p>
            <a:pPr eaLnBrk="1" hangingPunct="1"/>
            <a:r>
              <a:rPr lang="en-US" altLang="da-DK" noProof="0" dirty="0"/>
              <a:t>Refactoring step</a:t>
            </a:r>
          </a:p>
        </p:txBody>
      </p:sp>
    </p:spTree>
    <p:extLst>
      <p:ext uri="{BB962C8B-B14F-4D97-AF65-F5344CB8AC3E}">
        <p14:creationId xmlns:p14="http://schemas.microsoft.com/office/powerpoint/2010/main" val="209476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da-DK" noProof="0" dirty="0"/>
              <a:t>The Rhythm</a:t>
            </a:r>
          </a:p>
        </p:txBody>
      </p:sp>
      <p:sp>
        <p:nvSpPr>
          <p:cNvPr id="5" name="Date Placeholder 3"/>
          <p:cNvSpPr>
            <a:spLocks noGrp="1"/>
          </p:cNvSpPr>
          <p:nvPr>
            <p:ph type="dt" sz="quarter" idx="10"/>
          </p:nvPr>
        </p:nvSpPr>
        <p:spPr/>
        <p:txBody>
          <a:bodyPr/>
          <a:lstStyle/>
          <a:p>
            <a:pPr>
              <a:defRPr/>
            </a:pPr>
            <a:r>
              <a:rPr lang="da-DK"/>
              <a:t>CS @ AU</a:t>
            </a:r>
            <a:endParaRPr lang="en-GB"/>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2CCCA51B-B067-482E-9AEE-422960DBFE90}" type="slidenum">
              <a:rPr lang="en-GB"/>
              <a:pPr>
                <a:defRPr/>
              </a:pPr>
              <a:t>8</a:t>
            </a:fld>
            <a:endParaRPr lang="en-GB"/>
          </a:p>
        </p:txBody>
      </p:sp>
      <p:sp>
        <p:nvSpPr>
          <p:cNvPr id="10247" name="Rectangle 6"/>
          <p:cNvSpPr>
            <a:spLocks noGrp="1" noChangeArrowheads="1"/>
          </p:cNvSpPr>
          <p:nvPr>
            <p:ph type="body" idx="4294967295"/>
          </p:nvPr>
        </p:nvSpPr>
        <p:spPr>
          <a:xfrm>
            <a:off x="323850" y="1057011"/>
            <a:ext cx="8286750" cy="4151313"/>
          </a:xfrm>
        </p:spPr>
        <p:txBody>
          <a:bodyPr/>
          <a:lstStyle/>
          <a:p>
            <a:pPr eaLnBrk="1" hangingPunct="1"/>
            <a:r>
              <a:rPr lang="en-US" altLang="da-DK" noProof="0" dirty="0"/>
              <a:t>Refactoring and the rhythm</a:t>
            </a:r>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endParaRPr lang="en-US" altLang="da-DK" noProof="0" dirty="0"/>
          </a:p>
          <a:p>
            <a:pPr eaLnBrk="1" hangingPunct="1"/>
            <a:r>
              <a:rPr lang="en-US" altLang="da-DK" noProof="0" dirty="0"/>
              <a:t>Same </a:t>
            </a:r>
            <a:r>
              <a:rPr lang="en-US" altLang="da-DK" i="1" noProof="0" dirty="0"/>
              <a:t>spirit</a:t>
            </a:r>
            <a:r>
              <a:rPr lang="en-US" altLang="da-DK" noProof="0" dirty="0"/>
              <a:t>, but step 1+2+3 becomes “refactor”</a:t>
            </a:r>
          </a:p>
        </p:txBody>
      </p:sp>
      <p:pic>
        <p:nvPicPr>
          <p:cNvPr id="8" name="Picture 7">
            <a:extLst>
              <a:ext uri="{FF2B5EF4-FFF2-40B4-BE49-F238E27FC236}">
                <a16:creationId xmlns:a16="http://schemas.microsoft.com/office/drawing/2014/main" id="{9EE5CADA-3018-0EE0-97B5-803489600CC1}"/>
              </a:ext>
            </a:extLst>
          </p:cNvPr>
          <p:cNvPicPr>
            <a:picLocks noChangeAspect="1"/>
          </p:cNvPicPr>
          <p:nvPr/>
        </p:nvPicPr>
        <p:blipFill>
          <a:blip r:embed="rId2"/>
          <a:stretch>
            <a:fillRect/>
          </a:stretch>
        </p:blipFill>
        <p:spPr>
          <a:xfrm>
            <a:off x="872281" y="1600997"/>
            <a:ext cx="7399438" cy="2819400"/>
          </a:xfrm>
          <a:prstGeom prst="rect">
            <a:avLst/>
          </a:prstGeom>
        </p:spPr>
      </p:pic>
      <p:cxnSp>
        <p:nvCxnSpPr>
          <p:cNvPr id="3" name="Straight Connector 2"/>
          <p:cNvCxnSpPr/>
          <p:nvPr/>
        </p:nvCxnSpPr>
        <p:spPr>
          <a:xfrm>
            <a:off x="5562600" y="2171700"/>
            <a:ext cx="0" cy="121920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5867400" y="2247900"/>
            <a:ext cx="2057400" cy="685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1+2+3: Refactor</a:t>
            </a:r>
            <a:endParaRPr lang="da-DK" dirty="0"/>
          </a:p>
        </p:txBody>
      </p:sp>
    </p:spTree>
    <p:extLst>
      <p:ext uri="{BB962C8B-B14F-4D97-AF65-F5344CB8AC3E}">
        <p14:creationId xmlns:p14="http://schemas.microsoft.com/office/powerpoint/2010/main" val="379088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ctrTitle"/>
          </p:nvPr>
        </p:nvSpPr>
        <p:spPr/>
        <p:txBody>
          <a:bodyPr/>
          <a:lstStyle/>
          <a:p>
            <a:r>
              <a:rPr lang="en-US" altLang="da-DK" noProof="0" dirty="0"/>
              <a:t>A faster way than in the FRS book</a:t>
            </a:r>
          </a:p>
        </p:txBody>
      </p:sp>
      <p:sp>
        <p:nvSpPr>
          <p:cNvPr id="11267" name="Subtitle 7"/>
          <p:cNvSpPr>
            <a:spLocks noGrp="1"/>
          </p:cNvSpPr>
          <p:nvPr>
            <p:ph type="subTitle" idx="1"/>
          </p:nvPr>
        </p:nvSpPr>
        <p:spPr/>
        <p:txBody>
          <a:bodyPr/>
          <a:lstStyle/>
          <a:p>
            <a:r>
              <a:rPr lang="en-US" altLang="da-DK" noProof="0" dirty="0"/>
              <a:t>Use the tools in your IDE</a:t>
            </a:r>
          </a:p>
        </p:txBody>
      </p:sp>
      <p:sp>
        <p:nvSpPr>
          <p:cNvPr id="4" name="Date Placeholder 3"/>
          <p:cNvSpPr>
            <a:spLocks noGrp="1"/>
          </p:cNvSpPr>
          <p:nvPr>
            <p:ph type="dt" sz="quarter" idx="10"/>
          </p:nvPr>
        </p:nvSpPr>
        <p:spPr/>
        <p:txBody>
          <a:bodyPr/>
          <a:lstStyle/>
          <a:p>
            <a:pPr>
              <a:defRPr/>
            </a:pPr>
            <a:r>
              <a:rPr lang="da-DK"/>
              <a:t>CS @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4E902E40-7062-42EC-8E7C-EAA7248BDB2E}" type="slidenum">
              <a:rPr lang="en-GB" smtClean="0"/>
              <a:pPr>
                <a:defRPr/>
              </a:pPr>
              <a:t>9</a:t>
            </a:fld>
            <a:endParaRPr lang="en-GB"/>
          </a:p>
        </p:txBody>
      </p:sp>
    </p:spTree>
    <p:extLst>
      <p:ext uri="{BB962C8B-B14F-4D97-AF65-F5344CB8AC3E}">
        <p14:creationId xmlns:p14="http://schemas.microsoft.com/office/powerpoint/2010/main" val="3282368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2220</Words>
  <Application>Microsoft Office PowerPoint</Application>
  <PresentationFormat>On-screen Show (16:10)</PresentationFormat>
  <Paragraphs>432</Paragraphs>
  <Slides>50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Office Theme</vt:lpstr>
      <vt:lpstr>Software Engineering and Architecture</vt:lpstr>
      <vt:lpstr>Two product variants</vt:lpstr>
      <vt:lpstr>Change by addition</vt:lpstr>
      <vt:lpstr>The Problem Statement</vt:lpstr>
      <vt:lpstr>Take Small Steps</vt:lpstr>
      <vt:lpstr>Refactoring</vt:lpstr>
      <vt:lpstr>Iteration 1</vt:lpstr>
      <vt:lpstr>The Rhythm</vt:lpstr>
      <vt:lpstr>A faster way than in the FRS book</vt:lpstr>
      <vt:lpstr>Simply type what you want</vt:lpstr>
      <vt:lpstr>PowerPoint Presentation</vt:lpstr>
      <vt:lpstr>The 7 Inch Nail…</vt:lpstr>
      <vt:lpstr>Discussion</vt:lpstr>
      <vt:lpstr>Why TDD?</vt:lpstr>
      <vt:lpstr>If it ain’t broke...</vt:lpstr>
      <vt:lpstr>Test Ownership</vt:lpstr>
      <vt:lpstr>…But</vt:lpstr>
      <vt:lpstr>When redesigning....</vt:lpstr>
      <vt:lpstr>A Side Note</vt:lpstr>
      <vt:lpstr>An Example</vt:lpstr>
      <vt:lpstr>An Example</vt:lpstr>
      <vt:lpstr>What If</vt:lpstr>
      <vt:lpstr>What If game</vt:lpstr>
      <vt:lpstr>Conclusion</vt:lpstr>
      <vt:lpstr>Iteration 2</vt:lpstr>
      <vt:lpstr>Triangulation at Algorithm Level</vt:lpstr>
      <vt:lpstr>Uhum – the Details?</vt:lpstr>
      <vt:lpstr>Iteration 5</vt:lpstr>
      <vt:lpstr>Unit Testing</vt:lpstr>
      <vt:lpstr>Advantages</vt:lpstr>
      <vt:lpstr>Testing Types</vt:lpstr>
      <vt:lpstr>Visually</vt:lpstr>
      <vt:lpstr>Definitions</vt:lpstr>
      <vt:lpstr>Exercise</vt:lpstr>
      <vt:lpstr>Integration Testing the Pay Station</vt:lpstr>
      <vt:lpstr>Important Note!</vt:lpstr>
      <vt:lpstr>More advanced integration testing</vt:lpstr>
      <vt:lpstr>And system testing</vt:lpstr>
      <vt:lpstr>Iteration 6: Unit Testing  Pay Station</vt:lpstr>
      <vt:lpstr>Separate Testing</vt:lpstr>
      <vt:lpstr>Visually</vt:lpstr>
      <vt:lpstr>Resulting test cases</vt:lpstr>
      <vt:lpstr>Outlook</vt:lpstr>
      <vt:lpstr>Agile on the Minute Scale</vt:lpstr>
      <vt:lpstr>Example: Bitbucket Pipelines</vt:lpstr>
      <vt:lpstr>AU GitLab supports it</vt:lpstr>
      <vt:lpstr>Conclusion</vt:lpstr>
      <vt:lpstr>Advice</vt:lpstr>
      <vt:lpstr>Refactoring</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dc:title>
  <dc:creator>hbc</dc:creator>
  <cp:lastModifiedBy>Henrik Bærbak Christensen</cp:lastModifiedBy>
  <cp:revision>115</cp:revision>
  <dcterms:created xsi:type="dcterms:W3CDTF">2006-08-16T00:00:00Z</dcterms:created>
  <dcterms:modified xsi:type="dcterms:W3CDTF">2025-09-10T11:05:04Z</dcterms:modified>
</cp:coreProperties>
</file>